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32"/>
  </p:notesMasterIdLst>
  <p:handoutMasterIdLst>
    <p:handoutMasterId r:id="rId33"/>
  </p:handoutMasterIdLst>
  <p:sldIdLst>
    <p:sldId id="256" r:id="rId5"/>
    <p:sldId id="261" r:id="rId6"/>
    <p:sldId id="271" r:id="rId7"/>
    <p:sldId id="266" r:id="rId8"/>
    <p:sldId id="258" r:id="rId9"/>
    <p:sldId id="262" r:id="rId10"/>
    <p:sldId id="263" r:id="rId11"/>
    <p:sldId id="264" r:id="rId12"/>
    <p:sldId id="265" r:id="rId13"/>
    <p:sldId id="272" r:id="rId14"/>
    <p:sldId id="259" r:id="rId15"/>
    <p:sldId id="270" r:id="rId16"/>
    <p:sldId id="283" r:id="rId17"/>
    <p:sldId id="273" r:id="rId18"/>
    <p:sldId id="260" r:id="rId19"/>
    <p:sldId id="287" r:id="rId20"/>
    <p:sldId id="269" r:id="rId21"/>
    <p:sldId id="274" r:id="rId22"/>
    <p:sldId id="275" r:id="rId23"/>
    <p:sldId id="276" r:id="rId24"/>
    <p:sldId id="286" r:id="rId25"/>
    <p:sldId id="280" r:id="rId26"/>
    <p:sldId id="281" r:id="rId27"/>
    <p:sldId id="284" r:id="rId28"/>
    <p:sldId id="285" r:id="rId29"/>
    <p:sldId id="282" r:id="rId30"/>
    <p:sldId id="279" r:id="rId31"/>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37"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F7C75"/>
    <a:srgbClr val="4B9D96"/>
    <a:srgbClr val="D20000"/>
    <a:srgbClr val="FA7A54"/>
    <a:srgbClr val="6D5EFF"/>
    <a:srgbClr val="FF5050"/>
    <a:srgbClr val="6666FF"/>
    <a:srgbClr val="BDD7D6"/>
    <a:srgbClr val="7C2F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70" y="67"/>
      </p:cViewPr>
      <p:guideLst>
        <p:guide pos="360"/>
        <p:guide pos="7392"/>
        <p:guide orient="horz" pos="2137"/>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5FC9B89-0CB8-41EA-B415-C1795FECA688}" type="datetime1">
              <a:rPr lang="ja-JP" altLang="en-US" smtClean="0">
                <a:latin typeface="Meiryo UI" panose="020B0604030504040204" pitchFamily="50" charset="-128"/>
                <a:ea typeface="Meiryo UI" panose="020B0604030504040204" pitchFamily="50" charset="-128"/>
              </a:rPr>
              <a:t>2024/9/20</a:t>
            </a:fld>
            <a:endParaRPr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661E857-36B8-43F1-9D87-FE508167BCE3}" type="slidenum">
              <a:rPr lang="en-US" altLang="ja-JP" smtClean="0">
                <a:latin typeface="Meiryo UI" panose="020B0604030504040204" pitchFamily="50" charset="-128"/>
                <a:ea typeface="Meiryo UI" panose="020B0604030504040204" pitchFamily="50" charset="-128"/>
              </a:rPr>
              <a:t>‹#›</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90BF7002-E14B-4FC4-9079-5EC2FAEBD180}" type="datetime1">
              <a:rPr lang="ja-JP" altLang="en-US" smtClean="0"/>
              <a:pPr/>
              <a:t>2024/9/20</a:t>
            </a:fld>
            <a:endParaRPr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BCFAAAB6-A2C6-4A85-A3A1-98EFBA61C967}"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課題１の可視化では各局ごとの平均視聴率、視聴率の分散、視聴率の変動係数を用いてヒートマップを作成しました。</a:t>
            </a:r>
            <a:endParaRPr lang="en-US" altLang="ja-JP"/>
          </a:p>
          <a:p>
            <a:endParaRPr lang="en-US" altLang="ja-JP"/>
          </a:p>
          <a:p>
            <a:endParaRPr lang="en-US" altLang="ja-JP"/>
          </a:p>
          <a:p>
            <a:r>
              <a:rPr lang="en-US" altLang="ja-JP"/>
              <a:t>Memo-----------------------------------------------------------------------------------------------------------------------------------------------------</a:t>
            </a:r>
          </a:p>
          <a:p>
            <a:r>
              <a:rPr lang="ja-JP" altLang="en-US"/>
              <a:t>「視聴率」、「分散」、「変動係数」の</a:t>
            </a:r>
            <a:r>
              <a:rPr lang="en-US" altLang="ja-JP"/>
              <a:t>3</a:t>
            </a:r>
            <a:r>
              <a:rPr lang="ja-JP" altLang="en-US"/>
              <a:t>つの指標をヒートマップで可視化することにより、視聴パターンの包括的な理解が可能となります。これにより、視聴率の高低だけでなく、視聴率の安定性やばらつき、相対的な変動性を同時に把握でき、番組編成や広告戦略、リソース配分など、さまざまな戦略的意思決定において有益な洞察を得ることができます。</a:t>
            </a:r>
            <a:endParaRPr kumimoji="1" lang="ja-JP" altLang="en-US"/>
          </a:p>
        </p:txBody>
      </p:sp>
      <p:sp>
        <p:nvSpPr>
          <p:cNvPr id="4" name="スライド番号プレースホルダー 3"/>
          <p:cNvSpPr>
            <a:spLocks noGrp="1"/>
          </p:cNvSpPr>
          <p:nvPr>
            <p:ph type="sldNum" sz="quarter" idx="5"/>
          </p:nvPr>
        </p:nvSpPr>
        <p:spPr/>
        <p:txBody>
          <a:bodyPr/>
          <a:lstStyle/>
          <a:p>
            <a:fld id="{BCFAAAB6-A2C6-4A85-A3A1-98EFBA61C967}" type="slidenum">
              <a:rPr lang="en-US" altLang="ja-JP" noProof="0" smtClean="0"/>
              <a:pPr/>
              <a:t>2</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74687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課題</a:t>
            </a:r>
            <a:r>
              <a:rPr kumimoji="1" lang="en-US" altLang="ja-JP"/>
              <a:t>3</a:t>
            </a:r>
            <a:r>
              <a:rPr kumimoji="1" lang="ja-JP" altLang="en-US"/>
              <a:t>の予測では、未来のテレビ番組の視聴率を予想しようと、ゴールデンタイムの番組に注目しました。方針としては、番組内容のテキストから未来の視聴率を予測することとしています。</a:t>
            </a:r>
          </a:p>
        </p:txBody>
      </p:sp>
      <p:sp>
        <p:nvSpPr>
          <p:cNvPr id="4" name="スライド番号プレースホルダー 3"/>
          <p:cNvSpPr>
            <a:spLocks noGrp="1"/>
          </p:cNvSpPr>
          <p:nvPr>
            <p:ph type="sldNum" sz="quarter" idx="5"/>
          </p:nvPr>
        </p:nvSpPr>
        <p:spPr/>
        <p:txBody>
          <a:bodyPr/>
          <a:lstStyle/>
          <a:p>
            <a:fld id="{BCFAAAB6-A2C6-4A85-A3A1-98EFBA61C967}" type="slidenum">
              <a:rPr lang="en-US" altLang="ja-JP" noProof="0" smtClean="0"/>
              <a:pPr/>
              <a:t>16</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663783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手順は、データの前処理、学習、モデル評価の順で行っていきます。</a:t>
            </a:r>
          </a:p>
        </p:txBody>
      </p:sp>
      <p:sp>
        <p:nvSpPr>
          <p:cNvPr id="4" name="スライド番号プレースホルダー 3"/>
          <p:cNvSpPr>
            <a:spLocks noGrp="1"/>
          </p:cNvSpPr>
          <p:nvPr>
            <p:ph type="sldNum" sz="quarter" idx="5"/>
          </p:nvPr>
        </p:nvSpPr>
        <p:spPr/>
        <p:txBody>
          <a:bodyPr/>
          <a:lstStyle/>
          <a:p>
            <a:fld id="{BCFAAAB6-A2C6-4A85-A3A1-98EFBA61C967}" type="slidenum">
              <a:rPr lang="en-US" altLang="ja-JP" noProof="0" smtClean="0"/>
              <a:pPr/>
              <a:t>17</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84412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使用データは、元データの番組内容のテキストと視聴率を使用し、</a:t>
            </a:r>
            <a:r>
              <a:rPr kumimoji="1" lang="en-US" altLang="ja-JP" dirty="0"/>
              <a:t>TBS</a:t>
            </a:r>
            <a:r>
              <a:rPr kumimoji="1" lang="ja-JP" altLang="en-US" dirty="0"/>
              <a:t>の</a:t>
            </a:r>
            <a:r>
              <a:rPr kumimoji="1" lang="en-US" altLang="ja-JP" dirty="0"/>
              <a:t>19-22</a:t>
            </a:r>
            <a:r>
              <a:rPr kumimoji="1" lang="ja-JP" altLang="en-US" dirty="0"/>
              <a:t>時</a:t>
            </a:r>
            <a:r>
              <a:rPr kumimoji="1" lang="en-US" altLang="ja-JP" dirty="0"/>
              <a:t>3227</a:t>
            </a:r>
            <a:r>
              <a:rPr kumimoji="1" lang="ja-JP" altLang="en-US" dirty="0"/>
              <a:t>件です。データの取得と前処理では、ゴールデンタイムにおける</a:t>
            </a:r>
            <a:r>
              <a:rPr kumimoji="1" lang="en-US" altLang="ja-JP" dirty="0"/>
              <a:t>19-22</a:t>
            </a:r>
            <a:r>
              <a:rPr kumimoji="1" lang="ja-JP" altLang="en-US" dirty="0"/>
              <a:t>時の番組内容のテキストを取得、そして、</a:t>
            </a:r>
            <a:r>
              <a:rPr kumimoji="1" lang="en-US" altLang="ja-JP" dirty="0" err="1"/>
              <a:t>neologdn</a:t>
            </a:r>
            <a:r>
              <a:rPr kumimoji="1" lang="en-US" altLang="ja-JP" dirty="0"/>
              <a:t>(</a:t>
            </a:r>
            <a:r>
              <a:rPr kumimoji="1" lang="ja-JP" altLang="en-US" dirty="0"/>
              <a:t>ネオログディーエヌ</a:t>
            </a:r>
            <a:r>
              <a:rPr kumimoji="1" lang="en-US" altLang="ja-JP" dirty="0"/>
              <a:t>)</a:t>
            </a:r>
            <a:r>
              <a:rPr kumimoji="1" lang="ja-JP" altLang="en-US" dirty="0"/>
              <a:t>による正規化と出演者情報を削除しました。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BCFAAAB6-A2C6-4A85-A3A1-98EFBA61C967}" type="slidenum">
              <a:rPr lang="en-US" altLang="ja-JP" noProof="0" smtClean="0"/>
              <a:pPr/>
              <a:t>18</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180770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具体的な手法としてまず、文埋め込みモデルを用いて、番組内容のテキストを</a:t>
            </a:r>
            <a:r>
              <a:rPr kumimoji="1" lang="en-US" altLang="ja-JP" dirty="0"/>
              <a:t>768</a:t>
            </a:r>
            <a:r>
              <a:rPr kumimoji="1" lang="ja-JP" altLang="en-US" dirty="0"/>
              <a:t>次元のベクトルに変換します。</a:t>
            </a:r>
          </a:p>
        </p:txBody>
      </p:sp>
      <p:sp>
        <p:nvSpPr>
          <p:cNvPr id="4" name="スライド番号プレースホルダー 3"/>
          <p:cNvSpPr>
            <a:spLocks noGrp="1"/>
          </p:cNvSpPr>
          <p:nvPr>
            <p:ph type="sldNum" sz="quarter" idx="5"/>
          </p:nvPr>
        </p:nvSpPr>
        <p:spPr/>
        <p:txBody>
          <a:bodyPr/>
          <a:lstStyle/>
          <a:p>
            <a:fld id="{BCFAAAB6-A2C6-4A85-A3A1-98EFBA61C967}" type="slidenum">
              <a:rPr lang="en-US" altLang="ja-JP" noProof="0" smtClean="0"/>
              <a:pPr/>
              <a:t>19</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653957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この変換により、番組内容のベクトルと視聴率の</a:t>
            </a:r>
            <a:r>
              <a:rPr kumimoji="1" lang="en-US" altLang="ja-JP" dirty="0"/>
              <a:t>1</a:t>
            </a:r>
            <a:r>
              <a:rPr kumimoji="1" lang="ja-JP" altLang="en-US" dirty="0"/>
              <a:t>対</a:t>
            </a:r>
            <a:r>
              <a:rPr kumimoji="1" lang="en-US" altLang="ja-JP" dirty="0"/>
              <a:t>1</a:t>
            </a:r>
            <a:r>
              <a:rPr kumimoji="1" lang="ja-JP" altLang="en-US" dirty="0"/>
              <a:t>のデータが手に入ります。ベクトルを入力、視聴率を出力として　右に挙げられている学習手法で学習させました。結果を次の表に載せます。</a:t>
            </a:r>
            <a:endParaRPr kumimoji="1" lang="en-US" altLang="ja-JP" dirty="0"/>
          </a:p>
          <a:p>
            <a:endParaRPr kumimoji="1" lang="en-US" altLang="ja-JP" dirty="0"/>
          </a:p>
          <a:p>
            <a:r>
              <a:rPr kumimoji="1" lang="en-US" altLang="ja-JP" dirty="0"/>
              <a:t>Memo-----------------------------------------------------------------------------------------------------------------------------------------------------</a:t>
            </a:r>
            <a:r>
              <a:rPr lang="en-US" altLang="ja-JP" b="1" dirty="0"/>
              <a:t>1. Linear</a:t>
            </a:r>
            <a:r>
              <a:rPr lang="ja-JP" altLang="en-US" b="1" dirty="0"/>
              <a:t>（線形回帰）</a:t>
            </a:r>
          </a:p>
          <a:p>
            <a:pPr>
              <a:buFont typeface="Arial" panose="020B0604020202020204" pitchFamily="34" charset="0"/>
              <a:buChar char="•"/>
            </a:pPr>
            <a:r>
              <a:rPr lang="ja-JP" altLang="en-US" b="1" dirty="0"/>
              <a:t>概要</a:t>
            </a:r>
            <a:r>
              <a:rPr lang="en-US" altLang="ja-JP" dirty="0"/>
              <a:t>: </a:t>
            </a:r>
            <a:r>
              <a:rPr lang="ja-JP" altLang="en-US" dirty="0"/>
              <a:t>線形回帰は、従属変数（目的変数）と</a:t>
            </a:r>
            <a:r>
              <a:rPr lang="en-US" altLang="ja-JP" dirty="0"/>
              <a:t>1</a:t>
            </a:r>
            <a:r>
              <a:rPr lang="ja-JP" altLang="en-US" dirty="0"/>
              <a:t>つまたは複数の独立変数（説明変数）との間の線形関係をモデル化します。目的変数は、説明変数の線形結合によって予測されます。</a:t>
            </a:r>
          </a:p>
          <a:p>
            <a:pPr>
              <a:buFont typeface="Arial" panose="020B0604020202020204" pitchFamily="34" charset="0"/>
              <a:buChar char="•"/>
            </a:pPr>
            <a:r>
              <a:rPr lang="ja-JP" altLang="en-US" b="1" dirty="0"/>
              <a:t>誤差の原因</a:t>
            </a:r>
            <a:r>
              <a:rPr lang="en-US" altLang="ja-JP" dirty="0"/>
              <a:t>: </a:t>
            </a:r>
            <a:r>
              <a:rPr lang="ja-JP" altLang="en-US" dirty="0"/>
              <a:t>線形回帰は、データが線形に関係している場合にうまく機能しますが、データが非線形の関係を持っている場合には誤差が大きくなります。また、過学習を防ぐための正則化は行われないため、モデルの性能が他の正則化手法に劣る場合があります。</a:t>
            </a:r>
          </a:p>
          <a:p>
            <a:r>
              <a:rPr lang="en-US" altLang="ja-JP" b="1" dirty="0"/>
              <a:t>2. Ridge</a:t>
            </a:r>
            <a:r>
              <a:rPr lang="ja-JP" altLang="en-US" b="1" dirty="0"/>
              <a:t>（リッジ回帰）</a:t>
            </a:r>
          </a:p>
          <a:p>
            <a:pPr>
              <a:buFont typeface="Arial" panose="020B0604020202020204" pitchFamily="34" charset="0"/>
              <a:buChar char="•"/>
            </a:pPr>
            <a:r>
              <a:rPr lang="ja-JP" altLang="en-US" b="1" dirty="0"/>
              <a:t>概要</a:t>
            </a:r>
            <a:r>
              <a:rPr lang="en-US" altLang="ja-JP" dirty="0"/>
              <a:t>: </a:t>
            </a:r>
            <a:r>
              <a:rPr lang="ja-JP" altLang="en-US" dirty="0"/>
              <a:t>リッジ回帰は、線形回帰に正則化項（</a:t>
            </a:r>
            <a:r>
              <a:rPr lang="en-US" altLang="ja-JP" dirty="0"/>
              <a:t>L2</a:t>
            </a:r>
            <a:r>
              <a:rPr lang="ja-JP" altLang="en-US" dirty="0"/>
              <a:t>正則化）を加えた手法です。重みの二乗和をペナルティとして加えることで、多重共線性の問題に対処し、過学習を防ぎます。</a:t>
            </a:r>
          </a:p>
          <a:p>
            <a:pPr>
              <a:buFont typeface="Arial" panose="020B0604020202020204" pitchFamily="34" charset="0"/>
              <a:buChar char="•"/>
            </a:pPr>
            <a:r>
              <a:rPr lang="ja-JP" altLang="en-US" b="1" dirty="0"/>
              <a:t>誤差の原因</a:t>
            </a:r>
            <a:r>
              <a:rPr lang="en-US" altLang="ja-JP" dirty="0"/>
              <a:t>: L2</a:t>
            </a:r>
            <a:r>
              <a:rPr lang="ja-JP" altLang="en-US" dirty="0"/>
              <a:t>正則化によって過学習が抑制されますが、線形モデルの限界を持つため、非線形なデータには適応しにくい点があります。そのため、誤差が他の非線形手法よりも大きくなることがあります。</a:t>
            </a:r>
          </a:p>
          <a:p>
            <a:r>
              <a:rPr lang="en-US" altLang="ja-JP" b="1" dirty="0"/>
              <a:t>3. Lasso</a:t>
            </a:r>
            <a:r>
              <a:rPr lang="ja-JP" altLang="en-US" b="1" dirty="0"/>
              <a:t>（ラッソ回帰）</a:t>
            </a:r>
          </a:p>
          <a:p>
            <a:pPr>
              <a:buFont typeface="Arial" panose="020B0604020202020204" pitchFamily="34" charset="0"/>
              <a:buChar char="•"/>
            </a:pPr>
            <a:r>
              <a:rPr lang="ja-JP" altLang="en-US" b="1" dirty="0"/>
              <a:t>概要</a:t>
            </a:r>
            <a:r>
              <a:rPr lang="en-US" altLang="ja-JP" dirty="0"/>
              <a:t>: </a:t>
            </a:r>
            <a:r>
              <a:rPr lang="ja-JP" altLang="en-US" dirty="0"/>
              <a:t>ラッソ回帰は、リッジ回帰に似ていますが、</a:t>
            </a:r>
            <a:r>
              <a:rPr lang="en-US" altLang="ja-JP" dirty="0"/>
              <a:t>L1</a:t>
            </a:r>
            <a:r>
              <a:rPr lang="ja-JP" altLang="en-US" dirty="0"/>
              <a:t>正則化（重みの絶対値の和をペナルティ）を使用します。これにより、いくつかの特徴量の係数を</a:t>
            </a:r>
            <a:r>
              <a:rPr lang="en-US" altLang="ja-JP" dirty="0"/>
              <a:t>0</a:t>
            </a:r>
            <a:r>
              <a:rPr lang="ja-JP" altLang="en-US" dirty="0"/>
              <a:t>にすることができ、特徴量選択を自動的に行います。</a:t>
            </a:r>
          </a:p>
          <a:p>
            <a:pPr>
              <a:buFont typeface="Arial" panose="020B0604020202020204" pitchFamily="34" charset="0"/>
              <a:buChar char="•"/>
            </a:pPr>
            <a:r>
              <a:rPr lang="ja-JP" altLang="en-US" b="1" dirty="0"/>
              <a:t>誤差の原因</a:t>
            </a:r>
            <a:r>
              <a:rPr lang="en-US" altLang="ja-JP" dirty="0"/>
              <a:t>: Lasso</a:t>
            </a:r>
            <a:r>
              <a:rPr lang="ja-JP" altLang="en-US" dirty="0"/>
              <a:t>は特徴量選択を行うため、不要な変数を除外できる一方で、重要な特徴量を無視してしまう可能性があります。これは誤差の原因となり得ますが、特徴量が多い場合には有利に働くこともあります。</a:t>
            </a:r>
          </a:p>
          <a:p>
            <a:r>
              <a:rPr lang="en-US" altLang="ja-JP" b="1" dirty="0"/>
              <a:t>4. </a:t>
            </a:r>
            <a:r>
              <a:rPr lang="en-US" altLang="ja-JP" b="1" dirty="0" err="1"/>
              <a:t>ElasticNet</a:t>
            </a:r>
            <a:r>
              <a:rPr lang="ja-JP" altLang="en-US" b="1" dirty="0"/>
              <a:t>（エラスティックネット）</a:t>
            </a:r>
          </a:p>
          <a:p>
            <a:pPr>
              <a:buFont typeface="Arial" panose="020B0604020202020204" pitchFamily="34" charset="0"/>
              <a:buChar char="•"/>
            </a:pPr>
            <a:r>
              <a:rPr lang="ja-JP" altLang="en-US" b="1" dirty="0"/>
              <a:t>概要</a:t>
            </a:r>
            <a:r>
              <a:rPr lang="en-US" altLang="ja-JP" dirty="0"/>
              <a:t>: </a:t>
            </a:r>
            <a:r>
              <a:rPr lang="en-US" altLang="ja-JP" dirty="0" err="1"/>
              <a:t>ElasticNet</a:t>
            </a:r>
            <a:r>
              <a:rPr lang="ja-JP" altLang="en-US" dirty="0"/>
              <a:t>は、リッジ回帰の</a:t>
            </a:r>
            <a:r>
              <a:rPr lang="en-US" altLang="ja-JP" dirty="0"/>
              <a:t>L2</a:t>
            </a:r>
            <a:r>
              <a:rPr lang="ja-JP" altLang="en-US" dirty="0"/>
              <a:t>正則化とラッソ回帰の</a:t>
            </a:r>
            <a:r>
              <a:rPr lang="en-US" altLang="ja-JP" dirty="0"/>
              <a:t>L1</a:t>
            </a:r>
            <a:r>
              <a:rPr lang="ja-JP" altLang="en-US" dirty="0"/>
              <a:t>正則化を組み合わせた手法です。</a:t>
            </a:r>
            <a:r>
              <a:rPr lang="en-US" altLang="ja-JP" dirty="0"/>
              <a:t>L1</a:t>
            </a:r>
            <a:r>
              <a:rPr lang="ja-JP" altLang="en-US" dirty="0"/>
              <a:t>と</a:t>
            </a:r>
            <a:r>
              <a:rPr lang="en-US" altLang="ja-JP" dirty="0"/>
              <a:t>L2</a:t>
            </a:r>
            <a:r>
              <a:rPr lang="ja-JP" altLang="en-US" dirty="0"/>
              <a:t>を両方取り入れることで、特徴量選択と過学習の抑制のバランスを取ります。</a:t>
            </a:r>
          </a:p>
          <a:p>
            <a:pPr>
              <a:buFont typeface="Arial" panose="020B0604020202020204" pitchFamily="34" charset="0"/>
              <a:buChar char="•"/>
            </a:pPr>
            <a:r>
              <a:rPr lang="ja-JP" altLang="en-US" b="1" dirty="0"/>
              <a:t>誤差の原因</a:t>
            </a:r>
            <a:r>
              <a:rPr lang="en-US" altLang="ja-JP" dirty="0"/>
              <a:t>: </a:t>
            </a:r>
            <a:r>
              <a:rPr lang="en-US" altLang="ja-JP" dirty="0" err="1"/>
              <a:t>ElasticNet</a:t>
            </a:r>
            <a:r>
              <a:rPr lang="ja-JP" altLang="en-US" dirty="0"/>
              <a:t>はリッジとラッソの両方の特性を兼ね備えているため、データが多次元であったり、多重共線性がある場合に特に有効です。これにより、誤差が比較的小さくなります。</a:t>
            </a:r>
          </a:p>
          <a:p>
            <a:r>
              <a:rPr lang="en-US" altLang="ja-JP" b="1" dirty="0"/>
              <a:t>5. Decision Tree</a:t>
            </a:r>
            <a:r>
              <a:rPr lang="ja-JP" altLang="en-US" b="1" dirty="0"/>
              <a:t>（決定木）</a:t>
            </a:r>
          </a:p>
          <a:p>
            <a:pPr>
              <a:buFont typeface="Arial" panose="020B0604020202020204" pitchFamily="34" charset="0"/>
              <a:buChar char="•"/>
            </a:pPr>
            <a:r>
              <a:rPr lang="ja-JP" altLang="en-US" b="1" dirty="0"/>
              <a:t>概要</a:t>
            </a:r>
            <a:r>
              <a:rPr lang="en-US" altLang="ja-JP" dirty="0"/>
              <a:t>: </a:t>
            </a:r>
            <a:r>
              <a:rPr lang="ja-JP" altLang="en-US" dirty="0"/>
              <a:t>決定木は、データを特徴ごとに分割して予測を行う非線形手法です。分割のルールを定め、各特徴の値によって枝分かれし、最終的に葉で予測を行います。</a:t>
            </a:r>
          </a:p>
          <a:p>
            <a:pPr>
              <a:buFont typeface="Arial" panose="020B0604020202020204" pitchFamily="34" charset="0"/>
              <a:buChar char="•"/>
            </a:pPr>
            <a:r>
              <a:rPr lang="ja-JP" altLang="en-US" b="1" dirty="0"/>
              <a:t>誤差の原因</a:t>
            </a:r>
            <a:r>
              <a:rPr lang="en-US" altLang="ja-JP" dirty="0"/>
              <a:t>: </a:t>
            </a:r>
            <a:r>
              <a:rPr lang="ja-JP" altLang="en-US" dirty="0"/>
              <a:t>決定木は過学習しやすく、データにノイズが含まれるとその影響を大きく受けてしまいます。そのため、誤差が他の手法よりも大きくなる傾向があります。また、決定木は分割により複雑なモデルを作成するため、単純なデータには不向きです。</a:t>
            </a:r>
          </a:p>
          <a:p>
            <a:r>
              <a:rPr lang="en-US" altLang="ja-JP" b="1" dirty="0"/>
              <a:t>6. Random Forest</a:t>
            </a:r>
            <a:r>
              <a:rPr lang="ja-JP" altLang="en-US" b="1" dirty="0"/>
              <a:t>（ランダムフォレスト）</a:t>
            </a:r>
          </a:p>
          <a:p>
            <a:pPr>
              <a:buFont typeface="Arial" panose="020B0604020202020204" pitchFamily="34" charset="0"/>
              <a:buChar char="•"/>
            </a:pPr>
            <a:r>
              <a:rPr lang="ja-JP" altLang="en-US" b="1" dirty="0"/>
              <a:t>概要</a:t>
            </a:r>
            <a:r>
              <a:rPr lang="en-US" altLang="ja-JP" dirty="0"/>
              <a:t>: </a:t>
            </a:r>
            <a:r>
              <a:rPr lang="ja-JP" altLang="en-US" dirty="0"/>
              <a:t>ランダムフォレストは、複数の決定木を用いて予測を行うアンサンブル学習の一種です。異なるデータセットで複数の決定木を作り、その結果を平均化することで、過学習を抑制し精度を向上させます。</a:t>
            </a:r>
          </a:p>
          <a:p>
            <a:pPr>
              <a:buFont typeface="Arial" panose="020B0604020202020204" pitchFamily="34" charset="0"/>
              <a:buChar char="•"/>
            </a:pPr>
            <a:r>
              <a:rPr lang="ja-JP" altLang="en-US" b="1" dirty="0"/>
              <a:t>誤差の原因</a:t>
            </a:r>
            <a:r>
              <a:rPr lang="en-US" altLang="ja-JP" dirty="0"/>
              <a:t>: </a:t>
            </a:r>
            <a:r>
              <a:rPr lang="ja-JP" altLang="en-US" dirty="0"/>
              <a:t>ランダムフォレストは、単一の決定木に比べて過学習のリスクが低く、一般に誤差が小さくなる傾向があります。ただし、データが少ない場合やモデルが過度に複雑な場合には、誤差が増えることもあります。</a:t>
            </a:r>
          </a:p>
          <a:p>
            <a:r>
              <a:rPr lang="en-US" altLang="ja-JP" b="1" dirty="0"/>
              <a:t>7. AdaBoost</a:t>
            </a:r>
            <a:r>
              <a:rPr lang="ja-JP" altLang="en-US" b="1" dirty="0"/>
              <a:t>（アダブースト）</a:t>
            </a:r>
          </a:p>
          <a:p>
            <a:pPr>
              <a:buFont typeface="Arial" panose="020B0604020202020204" pitchFamily="34" charset="0"/>
              <a:buChar char="•"/>
            </a:pPr>
            <a:r>
              <a:rPr lang="ja-JP" altLang="en-US" b="1" dirty="0"/>
              <a:t>概要</a:t>
            </a:r>
            <a:r>
              <a:rPr lang="en-US" altLang="ja-JP" dirty="0"/>
              <a:t>: AdaBoost</a:t>
            </a:r>
            <a:r>
              <a:rPr lang="ja-JP" altLang="en-US" dirty="0"/>
              <a:t>は、弱学習器（通常は決定木）を順次作成し、それぞれの誤差に基づいて次の学習器を調整していくアンサンブル学習の手法です。誤差の大きいデータに重みを付けて、次の学習器でそれを補正します。</a:t>
            </a:r>
          </a:p>
          <a:p>
            <a:pPr>
              <a:buFont typeface="Arial" panose="020B0604020202020204" pitchFamily="34" charset="0"/>
              <a:buChar char="•"/>
            </a:pPr>
            <a:r>
              <a:rPr lang="ja-JP" altLang="en-US" b="1" dirty="0"/>
              <a:t>誤差の原因</a:t>
            </a:r>
            <a:r>
              <a:rPr lang="en-US" altLang="ja-JP" dirty="0"/>
              <a:t>: AdaBoost</a:t>
            </a:r>
            <a:r>
              <a:rPr lang="ja-JP" altLang="en-US" dirty="0"/>
              <a:t>は、誤差の大きいデータに焦点を当てて学習を進めるため、難易度の高いデータに対しても適応できる点が強みです。ただし、ノイズの多いデータには過適合しやすく、その場合には誤差が大きくなる可能性があります。</a:t>
            </a:r>
          </a:p>
          <a:p>
            <a:r>
              <a:rPr lang="ja-JP" altLang="en-US" b="1" dirty="0"/>
              <a:t>誤差の違いが生じる要因</a:t>
            </a:r>
          </a:p>
          <a:p>
            <a:pPr>
              <a:buFont typeface="+mj-lt"/>
              <a:buAutoNum type="arabicPeriod"/>
            </a:pPr>
            <a:r>
              <a:rPr lang="ja-JP" altLang="en-US" b="1" dirty="0"/>
              <a:t>データの性質</a:t>
            </a:r>
            <a:r>
              <a:rPr lang="en-US" altLang="ja-JP" dirty="0"/>
              <a:t>:</a:t>
            </a:r>
          </a:p>
          <a:p>
            <a:pPr marL="742950" lvl="1" indent="-285750">
              <a:buFont typeface="+mj-lt"/>
              <a:buAutoNum type="arabicPeriod"/>
            </a:pPr>
            <a:r>
              <a:rPr lang="ja-JP" altLang="en-US" dirty="0"/>
              <a:t>線形回帰やリッジ回帰などの線形モデルは、データの関係が線形である場合には良好な結果を出しますが、非線形の関係があるデータには適していません。非線形モデル（ランダムフォレスト、決定木など）はこの点で優位です。</a:t>
            </a:r>
          </a:p>
          <a:p>
            <a:pPr>
              <a:buFont typeface="+mj-lt"/>
              <a:buAutoNum type="arabicPeriod"/>
            </a:pPr>
            <a:r>
              <a:rPr lang="ja-JP" altLang="en-US" b="1" dirty="0"/>
              <a:t>正則化</a:t>
            </a:r>
            <a:r>
              <a:rPr lang="en-US" altLang="ja-JP" dirty="0"/>
              <a:t>:</a:t>
            </a:r>
          </a:p>
          <a:p>
            <a:pPr marL="742950" lvl="1" indent="-285750">
              <a:buFont typeface="+mj-lt"/>
              <a:buAutoNum type="arabicPeriod"/>
            </a:pPr>
            <a:r>
              <a:rPr lang="ja-JP" altLang="en-US" dirty="0"/>
              <a:t>リッジ回帰やラッソ回帰では正則化を用いて過学習を防ぎます。これにより、単純な線形回帰よりも精度が上がる場合があります。</a:t>
            </a:r>
            <a:r>
              <a:rPr lang="en-US" altLang="ja-JP" dirty="0" err="1"/>
              <a:t>ElasticNet</a:t>
            </a:r>
            <a:r>
              <a:rPr lang="ja-JP" altLang="en-US" dirty="0"/>
              <a:t>はその両者のバランスを取った手法であり、複雑なデータに対応しやすくなっています。</a:t>
            </a:r>
          </a:p>
          <a:p>
            <a:pPr>
              <a:buFont typeface="+mj-lt"/>
              <a:buAutoNum type="arabicPeriod"/>
            </a:pPr>
            <a:r>
              <a:rPr lang="ja-JP" altLang="en-US" b="1" dirty="0"/>
              <a:t>アンサンブル学習</a:t>
            </a:r>
            <a:r>
              <a:rPr lang="en-US" altLang="ja-JP" dirty="0"/>
              <a:t>:</a:t>
            </a:r>
          </a:p>
          <a:p>
            <a:pPr marL="742950" lvl="1" indent="-285750">
              <a:buFont typeface="+mj-lt"/>
              <a:buAutoNum type="arabicPeriod"/>
            </a:pPr>
            <a:r>
              <a:rPr lang="ja-JP" altLang="en-US" dirty="0"/>
              <a:t>ランダムフォレストや</a:t>
            </a:r>
            <a:r>
              <a:rPr lang="en-US" altLang="ja-JP" dirty="0"/>
              <a:t>AdaBoost</a:t>
            </a:r>
            <a:r>
              <a:rPr lang="ja-JP" altLang="en-US" dirty="0"/>
              <a:t>のようなアンサンブル手法は、複数のモデルを組み合わせることで精度を向上させます。これにより、単一のモデルよりも誤差を減らす効果が期待されます。</a:t>
            </a:r>
          </a:p>
          <a:p>
            <a:pPr>
              <a:buFont typeface="+mj-lt"/>
              <a:buAutoNum type="arabicPeriod"/>
            </a:pPr>
            <a:r>
              <a:rPr lang="ja-JP" altLang="en-US" b="1" dirty="0"/>
              <a:t>モデルの過学習</a:t>
            </a:r>
            <a:r>
              <a:rPr lang="en-US" altLang="ja-JP" dirty="0"/>
              <a:t>:</a:t>
            </a:r>
          </a:p>
          <a:p>
            <a:pPr marL="742950" lvl="1" indent="-285750">
              <a:buFont typeface="+mj-lt"/>
              <a:buAutoNum type="arabicPeriod"/>
            </a:pPr>
            <a:r>
              <a:rPr lang="ja-JP" altLang="en-US" dirty="0"/>
              <a:t>過学習は、学習データに過剰に適合することによって、未知のデータに対する予測精度が低下する現象です。決定木は過学習しやすいため、他の手法よりも誤差が大きくなりがちです。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BCFAAAB6-A2C6-4A85-A3A1-98EFBA61C967}" type="slidenum">
              <a:rPr lang="en-US" altLang="ja-JP" noProof="0" smtClean="0"/>
              <a:pPr/>
              <a:t>20</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88759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決定係数は</a:t>
            </a:r>
            <a:r>
              <a:rPr lang="en-US" altLang="ja-JP" dirty="0"/>
              <a:t>0.524297</a:t>
            </a:r>
            <a:r>
              <a:rPr lang="ja-JP" altLang="en-US" dirty="0"/>
              <a:t>　データ数を</a:t>
            </a:r>
            <a:r>
              <a:rPr lang="en-US" altLang="ja-JP" dirty="0"/>
              <a:t>3227</a:t>
            </a:r>
            <a:r>
              <a:rPr lang="ja-JP" altLang="en-US" dirty="0"/>
              <a:t>件まで増やしたところ、相関係数</a:t>
            </a:r>
            <a:r>
              <a:rPr lang="en-US" altLang="ja-JP" dirty="0"/>
              <a:t>0.674</a:t>
            </a:r>
            <a:r>
              <a:rPr lang="ja-JP" altLang="en-US" dirty="0"/>
              <a:t>となり、値が増加する結果となりました。</a:t>
            </a:r>
            <a:endParaRPr kumimoji="1" lang="ja-JP" altLang="en-US" dirty="0"/>
          </a:p>
        </p:txBody>
      </p:sp>
      <p:sp>
        <p:nvSpPr>
          <p:cNvPr id="4" name="スライド番号プレースホルダー 3"/>
          <p:cNvSpPr>
            <a:spLocks noGrp="1"/>
          </p:cNvSpPr>
          <p:nvPr>
            <p:ph type="sldNum" sz="quarter" idx="5"/>
          </p:nvPr>
        </p:nvSpPr>
        <p:spPr/>
        <p:txBody>
          <a:bodyPr/>
          <a:lstStyle/>
          <a:p>
            <a:fld id="{BCFAAAB6-A2C6-4A85-A3A1-98EFBA61C967}" type="slidenum">
              <a:rPr lang="en-US" altLang="ja-JP" noProof="0" smtClean="0"/>
              <a:pPr/>
              <a:t>22</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72070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考察としては番組内容のテキストからある程度視聴率の関係を読み取ることができるとかんがえました。</a:t>
            </a:r>
          </a:p>
        </p:txBody>
      </p:sp>
      <p:sp>
        <p:nvSpPr>
          <p:cNvPr id="4" name="スライド番号プレースホルダー 3"/>
          <p:cNvSpPr>
            <a:spLocks noGrp="1"/>
          </p:cNvSpPr>
          <p:nvPr>
            <p:ph type="sldNum" sz="quarter" idx="5"/>
          </p:nvPr>
        </p:nvSpPr>
        <p:spPr/>
        <p:txBody>
          <a:bodyPr/>
          <a:lstStyle/>
          <a:p>
            <a:fld id="{BCFAAAB6-A2C6-4A85-A3A1-98EFBA61C967}" type="slidenum">
              <a:rPr lang="en-US" altLang="ja-JP" noProof="0" smtClean="0"/>
              <a:pPr/>
              <a:t>23</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371567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相関係数</a:t>
            </a:r>
            <a:r>
              <a:rPr kumimoji="1" lang="en-US" altLang="ja-JP" dirty="0"/>
              <a:t>0.67 </a:t>
            </a:r>
            <a:r>
              <a:rPr kumimoji="1" lang="ja-JP" altLang="en-US" dirty="0"/>
              <a:t>決定係数</a:t>
            </a:r>
            <a:r>
              <a:rPr kumimoji="1" lang="en-US" altLang="ja-JP" dirty="0"/>
              <a:t>0.52</a:t>
            </a:r>
            <a:r>
              <a:rPr kumimoji="1" lang="ja-JP" altLang="en-US" dirty="0"/>
              <a:t>　と　視聴率と番組内容のテキストにある程度関係があることはわかりましたが、内容文のみでは正確な予測ができないことがわかりました。</a:t>
            </a:r>
            <a:endParaRPr kumimoji="1" lang="en-US" altLang="ja-JP" dirty="0"/>
          </a:p>
          <a:p>
            <a:r>
              <a:rPr kumimoji="1" lang="ja-JP" altLang="en-US" dirty="0"/>
              <a:t>このことから番組内容のテキストを使用していないモデルに対して今回の手法で説明変数に番組内容を加えることで精度を高められるのではないかと考えました。</a:t>
            </a:r>
          </a:p>
        </p:txBody>
      </p:sp>
      <p:sp>
        <p:nvSpPr>
          <p:cNvPr id="4" name="スライド番号プレースホルダー 3"/>
          <p:cNvSpPr>
            <a:spLocks noGrp="1"/>
          </p:cNvSpPr>
          <p:nvPr>
            <p:ph type="sldNum" sz="quarter" idx="5"/>
          </p:nvPr>
        </p:nvSpPr>
        <p:spPr/>
        <p:txBody>
          <a:bodyPr/>
          <a:lstStyle/>
          <a:p>
            <a:fld id="{BCFAAAB6-A2C6-4A85-A3A1-98EFBA61C967}" type="slidenum">
              <a:rPr lang="en-US" altLang="ja-JP" noProof="0" smtClean="0"/>
              <a:pPr/>
              <a:t>24</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8371891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各手法ごとの誤差の値をこちらの表に示しました。この結果はマツコの知らない世界</a:t>
            </a:r>
            <a:r>
              <a:rPr kumimoji="1" lang="en-US" altLang="ja-JP" dirty="0"/>
              <a:t>177</a:t>
            </a:r>
            <a:r>
              <a:rPr kumimoji="1" lang="ja-JP" altLang="en-US" dirty="0"/>
              <a:t>件のデータを使用しました。テストデータとモデルの予測視聴率の散布図を出力しましたが、相関係数が</a:t>
            </a:r>
            <a:r>
              <a:rPr kumimoji="1" lang="en-US" altLang="ja-JP" dirty="0"/>
              <a:t>0.233</a:t>
            </a:r>
            <a:r>
              <a:rPr kumimoji="1" lang="ja-JP" altLang="en-US" dirty="0"/>
              <a:t>となり、学習で文章の特徴を読み取れてない結果となりました。データ数が少ないとこが原因と考えたため、範囲を</a:t>
            </a:r>
            <a:r>
              <a:rPr kumimoji="1" lang="en-US" altLang="ja-JP" dirty="0"/>
              <a:t>TBS</a:t>
            </a:r>
            <a:r>
              <a:rPr kumimoji="1" lang="ja-JP" altLang="en-US" dirty="0"/>
              <a:t>のゴールデン番組へと広げ、再度学習を行いました。</a:t>
            </a:r>
          </a:p>
        </p:txBody>
      </p:sp>
      <p:sp>
        <p:nvSpPr>
          <p:cNvPr id="4" name="スライド番号プレースホルダー 3"/>
          <p:cNvSpPr>
            <a:spLocks noGrp="1"/>
          </p:cNvSpPr>
          <p:nvPr>
            <p:ph type="sldNum" sz="quarter" idx="5"/>
          </p:nvPr>
        </p:nvSpPr>
        <p:spPr/>
        <p:txBody>
          <a:bodyPr/>
          <a:lstStyle/>
          <a:p>
            <a:fld id="{BCFAAAB6-A2C6-4A85-A3A1-98EFBA61C967}" type="slidenum">
              <a:rPr lang="en-US" altLang="ja-JP" noProof="0" smtClean="0"/>
              <a:pPr/>
              <a:t>27</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6255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この課題における私たちの仮説は、ゴールデンタイムは視聴率平均が高く、分散や変動係数は小さいと考えました。</a:t>
            </a:r>
            <a:endParaRPr kumimoji="1" lang="en-US" altLang="ja-JP"/>
          </a:p>
          <a:p>
            <a:r>
              <a:rPr kumimoji="1" lang="ja-JP" altLang="en-US"/>
              <a:t>これは自分の実体験を含めて、多くの人がこの時間にテレビを見ていると考えたため、視聴者数が安定していると予想しました。</a:t>
            </a:r>
          </a:p>
        </p:txBody>
      </p:sp>
      <p:sp>
        <p:nvSpPr>
          <p:cNvPr id="4" name="スライド番号プレースホルダー 3"/>
          <p:cNvSpPr>
            <a:spLocks noGrp="1"/>
          </p:cNvSpPr>
          <p:nvPr>
            <p:ph type="sldNum" sz="quarter" idx="5"/>
          </p:nvPr>
        </p:nvSpPr>
        <p:spPr/>
        <p:txBody>
          <a:bodyPr/>
          <a:lstStyle/>
          <a:p>
            <a:fld id="{BCFAAAB6-A2C6-4A85-A3A1-98EFBA61C967}" type="slidenum">
              <a:rPr lang="en-US" altLang="ja-JP" noProof="0" smtClean="0"/>
              <a:pPr/>
              <a:t>3</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57362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こちらは</a:t>
            </a:r>
            <a:r>
              <a:rPr kumimoji="1" lang="en-US" altLang="ja-JP"/>
              <a:t>NHK</a:t>
            </a:r>
            <a:r>
              <a:rPr kumimoji="1" lang="ja-JP" altLang="en-US"/>
              <a:t>の図になっています。</a:t>
            </a:r>
            <a:r>
              <a:rPr kumimoji="1" lang="en-US" altLang="ja-JP"/>
              <a:t>X</a:t>
            </a:r>
            <a:r>
              <a:rPr kumimoji="1" lang="ja-JP" altLang="en-US"/>
              <a:t>軸の上が</a:t>
            </a:r>
            <a:r>
              <a:rPr kumimoji="1" lang="en-US" altLang="ja-JP"/>
              <a:t>0</a:t>
            </a:r>
            <a:r>
              <a:rPr kumimoji="1" lang="ja-JP" altLang="en-US"/>
              <a:t>時、下が</a:t>
            </a:r>
            <a:r>
              <a:rPr kumimoji="1" lang="en-US" altLang="ja-JP"/>
              <a:t>23</a:t>
            </a:r>
            <a:r>
              <a:rPr kumimoji="1" lang="ja-JP" altLang="en-US"/>
              <a:t>時じになっています。各図の真ん中から少し下のあたりがゴールデンタイムになっています。平均視聴率は高く、分散も大きいことが見て分かります。また、変動係数は小さいです。同様に他の局の図を見ていきます。</a:t>
            </a:r>
          </a:p>
        </p:txBody>
      </p:sp>
      <p:sp>
        <p:nvSpPr>
          <p:cNvPr id="4" name="スライド番号プレースホルダー 3"/>
          <p:cNvSpPr>
            <a:spLocks noGrp="1"/>
          </p:cNvSpPr>
          <p:nvPr>
            <p:ph type="sldNum" sz="quarter" idx="5"/>
          </p:nvPr>
        </p:nvSpPr>
        <p:spPr/>
        <p:txBody>
          <a:bodyPr/>
          <a:lstStyle/>
          <a:p>
            <a:fld id="{BCFAAAB6-A2C6-4A85-A3A1-98EFBA61C967}" type="slidenum">
              <a:rPr lang="en-US" altLang="ja-JP" noProof="0" smtClean="0"/>
              <a:pPr/>
              <a:t>4</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82618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多少の違いはありますが、ゴールデンタイムの視聴率平均と分散の値は大きく、変動係数は小さいことが分かりました。</a:t>
            </a:r>
            <a:endParaRPr kumimoji="1" lang="en-US" altLang="ja-JP"/>
          </a:p>
          <a:p>
            <a:r>
              <a:rPr kumimoji="1" lang="ja-JP" altLang="en-US"/>
              <a:t>これは、視聴率平均が高いことから、視聴率の変動も分散として大きく表れていると考察しました。</a:t>
            </a:r>
            <a:endParaRPr kumimoji="1" lang="en-US" altLang="ja-JP"/>
          </a:p>
          <a:p>
            <a:r>
              <a:rPr kumimoji="1" lang="ja-JP" altLang="en-US"/>
              <a:t>変動が大きいということは予測が難しく、予測に価値が生じると考えます。</a:t>
            </a:r>
            <a:endParaRPr kumimoji="1" lang="en-US" altLang="ja-JP"/>
          </a:p>
          <a:p>
            <a:endParaRPr kumimoji="1" lang="en-US" altLang="ja-JP"/>
          </a:p>
          <a:p>
            <a:r>
              <a:rPr kumimoji="1" lang="en-US" altLang="ja-JP"/>
              <a:t>Memo-----------------------------------------------------------------------------------------------------------------------------------------------------</a:t>
            </a:r>
          </a:p>
          <a:p>
            <a:r>
              <a:rPr kumimoji="1" lang="ja-JP" altLang="en-US"/>
              <a:t>また、変動係数が小さいことから平均視聴率に対して考えると変動は小さいと考えることもできます。</a:t>
            </a:r>
            <a:endParaRPr kumimoji="1" lang="en-US" altLang="ja-JP"/>
          </a:p>
          <a:p>
            <a:endParaRPr kumimoji="1" lang="en-US" altLang="ja-JP"/>
          </a:p>
        </p:txBody>
      </p:sp>
      <p:sp>
        <p:nvSpPr>
          <p:cNvPr id="4" name="スライド番号プレースホルダー 3"/>
          <p:cNvSpPr>
            <a:spLocks noGrp="1"/>
          </p:cNvSpPr>
          <p:nvPr>
            <p:ph type="sldNum" sz="quarter" idx="5"/>
          </p:nvPr>
        </p:nvSpPr>
        <p:spPr/>
        <p:txBody>
          <a:bodyPr/>
          <a:lstStyle/>
          <a:p>
            <a:fld id="{BCFAAAB6-A2C6-4A85-A3A1-98EFBA61C967}" type="slidenum">
              <a:rPr lang="en-US" altLang="ja-JP" noProof="0" smtClean="0"/>
              <a:pPr/>
              <a:t>10</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81780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課題</a:t>
            </a:r>
            <a:r>
              <a:rPr kumimoji="1" lang="en-US" altLang="ja-JP"/>
              <a:t>1</a:t>
            </a:r>
            <a:r>
              <a:rPr kumimoji="1" lang="ja-JP" altLang="en-US"/>
              <a:t>で、ゴールデンタイムの視聴率の平均や分散が高いことがわかったため、</a:t>
            </a:r>
          </a:p>
          <a:p>
            <a:r>
              <a:rPr kumimoji="1" lang="ja-JP" altLang="en-US"/>
              <a:t>ヒートマップで用いたデータをゴールデンタイムに絞ってまとめたものをクラスタリングの対象とします</a:t>
            </a:r>
          </a:p>
          <a:p>
            <a:r>
              <a:rPr kumimoji="1" lang="ja-JP" altLang="en-US"/>
              <a:t>それを平均と分散を変数として</a:t>
            </a:r>
            <a:r>
              <a:rPr kumimoji="1" lang="en-US" altLang="ja-JP"/>
              <a:t>K-means</a:t>
            </a:r>
            <a:r>
              <a:rPr kumimoji="1" lang="ja-JP" altLang="en-US"/>
              <a:t>法でクラスタリングを行います</a:t>
            </a:r>
          </a:p>
          <a:p>
            <a:endParaRPr kumimoji="1" lang="ja-JP" altLang="en-US"/>
          </a:p>
        </p:txBody>
      </p:sp>
      <p:sp>
        <p:nvSpPr>
          <p:cNvPr id="4" name="スライド番号プレースホルダー 3"/>
          <p:cNvSpPr>
            <a:spLocks noGrp="1"/>
          </p:cNvSpPr>
          <p:nvPr>
            <p:ph type="sldNum" sz="quarter" idx="5"/>
          </p:nvPr>
        </p:nvSpPr>
        <p:spPr/>
        <p:txBody>
          <a:bodyPr/>
          <a:lstStyle/>
          <a:p>
            <a:fld id="{BCFAAAB6-A2C6-4A85-A3A1-98EFBA61C967}" type="slidenum">
              <a:rPr lang="en-US" altLang="ja-JP" noProof="0" smtClean="0"/>
              <a:pPr/>
              <a:t>11</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293092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結果を散布図で示すとこのようになりました</a:t>
            </a:r>
            <a:endParaRPr kumimoji="1" lang="en-US" altLang="ja-JP"/>
          </a:p>
          <a:p>
            <a:r>
              <a:rPr kumimoji="1" lang="ja-JP" altLang="en-US"/>
              <a:t>縦軸が分散、横軸が平均で、</a:t>
            </a:r>
            <a:endParaRPr kumimoji="1" lang="en-US" altLang="ja-JP"/>
          </a:p>
          <a:p>
            <a:r>
              <a:rPr kumimoji="1" lang="ja-JP" altLang="en-US"/>
              <a:t>このように大きく</a:t>
            </a:r>
            <a:r>
              <a:rPr kumimoji="1" lang="en-US" altLang="ja-JP"/>
              <a:t>3</a:t>
            </a:r>
            <a:r>
              <a:rPr kumimoji="1" lang="ja-JP" altLang="en-US"/>
              <a:t>つのクラスタに分かれました</a:t>
            </a:r>
          </a:p>
        </p:txBody>
      </p:sp>
      <p:sp>
        <p:nvSpPr>
          <p:cNvPr id="4" name="スライド番号プレースホルダー 3"/>
          <p:cNvSpPr>
            <a:spLocks noGrp="1"/>
          </p:cNvSpPr>
          <p:nvPr>
            <p:ph type="sldNum" sz="quarter" idx="5"/>
          </p:nvPr>
        </p:nvSpPr>
        <p:spPr/>
        <p:txBody>
          <a:bodyPr/>
          <a:lstStyle/>
          <a:p>
            <a:fld id="{BCFAAAB6-A2C6-4A85-A3A1-98EFBA61C967}" type="slidenum">
              <a:rPr lang="en-US" altLang="ja-JP" noProof="0" smtClean="0"/>
              <a:pPr/>
              <a:t>12</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33250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これらの</a:t>
            </a:r>
            <a:r>
              <a:rPr kumimoji="1" lang="en-US" altLang="ja-JP"/>
              <a:t>3</a:t>
            </a:r>
            <a:r>
              <a:rPr kumimoji="1" lang="ja-JP" altLang="en-US"/>
              <a:t>つの図はクラスタの中身をそれぞれの項目別に集計した結果です</a:t>
            </a:r>
            <a:endParaRPr kumimoji="1" lang="en-US" altLang="ja-JP"/>
          </a:p>
          <a:p>
            <a:r>
              <a:rPr kumimoji="1" lang="ja-JP" altLang="en-US"/>
              <a:t>縦軸が該当するデータの数量です</a:t>
            </a:r>
            <a:endParaRPr kumimoji="1" lang="en-US" altLang="ja-JP"/>
          </a:p>
          <a:p>
            <a:r>
              <a:rPr kumimoji="1" lang="ja-JP" altLang="en-US"/>
              <a:t>図</a:t>
            </a:r>
            <a:r>
              <a:rPr kumimoji="1" lang="en-US" altLang="ja-JP"/>
              <a:t>20</a:t>
            </a:r>
            <a:r>
              <a:rPr kumimoji="1" lang="ja-JP" altLang="en-US"/>
              <a:t>の緑色と赤色の棒を見るとそれぞれ大きく差があります。</a:t>
            </a:r>
            <a:endParaRPr kumimoji="1" lang="en-US" altLang="ja-JP"/>
          </a:p>
          <a:p>
            <a:r>
              <a:rPr kumimoji="1" lang="ja-JP" altLang="en-US"/>
              <a:t>クラスタ</a:t>
            </a:r>
            <a:r>
              <a:rPr kumimoji="1" lang="en-US" altLang="ja-JP"/>
              <a:t>1</a:t>
            </a:r>
            <a:r>
              <a:rPr kumimoji="1" lang="ja-JP" altLang="en-US"/>
              <a:t>が視聴率平均が低く、クラスタ</a:t>
            </a:r>
            <a:r>
              <a:rPr kumimoji="1" lang="en-US" altLang="ja-JP"/>
              <a:t>2</a:t>
            </a:r>
            <a:r>
              <a:rPr kumimoji="1" lang="ja-JP" altLang="en-US"/>
              <a:t>が高いことから、</a:t>
            </a:r>
            <a:r>
              <a:rPr kumimoji="1" lang="en-US" altLang="ja-JP"/>
              <a:t>22</a:t>
            </a:r>
            <a:r>
              <a:rPr kumimoji="1" lang="ja-JP" altLang="en-US"/>
              <a:t>時頃にテレビの視聴を辞める世帯が増えていそうです。</a:t>
            </a:r>
            <a:endParaRPr kumimoji="1" lang="en-US" altLang="ja-JP"/>
          </a:p>
          <a:p>
            <a:r>
              <a:rPr kumimoji="1" lang="ja-JP" altLang="en-US"/>
              <a:t>図</a:t>
            </a:r>
            <a:r>
              <a:rPr kumimoji="1" lang="en-US" altLang="ja-JP"/>
              <a:t>21</a:t>
            </a:r>
            <a:endParaRPr kumimoji="1" lang="ja-JP" altLang="en-US"/>
          </a:p>
        </p:txBody>
      </p:sp>
      <p:sp>
        <p:nvSpPr>
          <p:cNvPr id="4" name="スライド番号プレースホルダー 3"/>
          <p:cNvSpPr>
            <a:spLocks noGrp="1"/>
          </p:cNvSpPr>
          <p:nvPr>
            <p:ph type="sldNum" sz="quarter" idx="5"/>
          </p:nvPr>
        </p:nvSpPr>
        <p:spPr/>
        <p:txBody>
          <a:bodyPr/>
          <a:lstStyle/>
          <a:p>
            <a:fld id="{BCFAAAB6-A2C6-4A85-A3A1-98EFBA61C967}" type="slidenum">
              <a:rPr lang="en-US" altLang="ja-JP" noProof="0" smtClean="0"/>
              <a:pPr/>
              <a:t>13</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88668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クラスタリング結果をまとめたものがこちらになっています</a:t>
            </a:r>
            <a:endParaRPr kumimoji="1" lang="en-US" altLang="ja-JP"/>
          </a:p>
          <a:p>
            <a:r>
              <a:rPr kumimoji="1" lang="ja-JP" altLang="en-US"/>
              <a:t>クラスタ</a:t>
            </a:r>
            <a:r>
              <a:rPr kumimoji="1" lang="en-US" altLang="ja-JP"/>
              <a:t>0</a:t>
            </a:r>
            <a:r>
              <a:rPr kumimoji="1" lang="ja-JP" altLang="en-US"/>
              <a:t>のデータは</a:t>
            </a:r>
            <a:r>
              <a:rPr kumimoji="1" lang="en-US" altLang="ja-JP"/>
              <a:t>NHK</a:t>
            </a:r>
            <a:r>
              <a:rPr kumimoji="1" lang="ja-JP" altLang="en-US"/>
              <a:t>や日曜日のデータである傾向で</a:t>
            </a:r>
            <a:endParaRPr kumimoji="1" lang="en-US" altLang="ja-JP"/>
          </a:p>
          <a:p>
            <a:r>
              <a:rPr kumimoji="1" lang="ja-JP" altLang="en-US"/>
              <a:t>テレビ東京やフジテレビなどはクラスタ</a:t>
            </a:r>
            <a:r>
              <a:rPr kumimoji="1" lang="en-US" altLang="ja-JP"/>
              <a:t>1</a:t>
            </a:r>
            <a:r>
              <a:rPr kumimoji="1" lang="ja-JP" altLang="en-US"/>
              <a:t>に所属する傾向があります</a:t>
            </a:r>
            <a:endParaRPr kumimoji="1" lang="en-US" altLang="ja-JP"/>
          </a:p>
          <a:p>
            <a:r>
              <a:rPr kumimoji="1" lang="ja-JP" altLang="en-US"/>
              <a:t>一方日本テレビやテレビ朝日はクラスタ</a:t>
            </a:r>
            <a:r>
              <a:rPr kumimoji="1" lang="en-US" altLang="ja-JP"/>
              <a:t>2</a:t>
            </a:r>
            <a:r>
              <a:rPr kumimoji="1" lang="ja-JP" altLang="en-US"/>
              <a:t>に所属する傾向があります</a:t>
            </a:r>
            <a:endParaRPr kumimoji="1" lang="en-US" altLang="ja-JP"/>
          </a:p>
          <a:p>
            <a:endParaRPr kumimoji="1" lang="en-US" altLang="ja-JP"/>
          </a:p>
          <a:p>
            <a:r>
              <a:rPr kumimoji="1" lang="ja-JP" altLang="en-US"/>
              <a:t>このように放送局によって所属するクラスタの傾向がみられました。</a:t>
            </a:r>
            <a:endParaRPr kumimoji="1" lang="en-US" altLang="ja-JP"/>
          </a:p>
          <a:p>
            <a:r>
              <a:rPr kumimoji="1" lang="ja-JP" altLang="en-US"/>
              <a:t>しかし、</a:t>
            </a:r>
            <a:r>
              <a:rPr kumimoji="1" lang="en-US" altLang="ja-JP"/>
              <a:t>TBS</a:t>
            </a:r>
            <a:r>
              <a:rPr kumimoji="1" lang="ja-JP" altLang="en-US"/>
              <a:t>はこの傾向があまり現れておらず、あまり特徴が見えなかったため、予測が困難</a:t>
            </a:r>
          </a:p>
        </p:txBody>
      </p:sp>
      <p:sp>
        <p:nvSpPr>
          <p:cNvPr id="4" name="スライド番号プレースホルダー 3"/>
          <p:cNvSpPr>
            <a:spLocks noGrp="1"/>
          </p:cNvSpPr>
          <p:nvPr>
            <p:ph type="sldNum" sz="quarter" idx="5"/>
          </p:nvPr>
        </p:nvSpPr>
        <p:spPr/>
        <p:txBody>
          <a:bodyPr/>
          <a:lstStyle/>
          <a:p>
            <a:fld id="{BCFAAAB6-A2C6-4A85-A3A1-98EFBA61C967}" type="slidenum">
              <a:rPr lang="en-US" altLang="ja-JP" noProof="0" smtClean="0"/>
              <a:pPr/>
              <a:t>14</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50765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分散と平均値の特徴がない＝視聴率予測がむずかしい</a:t>
            </a:r>
            <a:endParaRPr kumimoji="1" lang="en-US" altLang="ja-JP"/>
          </a:p>
          <a:p>
            <a:endParaRPr kumimoji="1" lang="en-US" altLang="ja-JP"/>
          </a:p>
          <a:p>
            <a:r>
              <a:rPr kumimoji="1" lang="ja-JP" altLang="en-US"/>
              <a:t>課題</a:t>
            </a:r>
            <a:r>
              <a:rPr kumimoji="1" lang="en-US" altLang="ja-JP"/>
              <a:t>1,2</a:t>
            </a:r>
            <a:r>
              <a:rPr kumimoji="1" lang="ja-JP" altLang="en-US"/>
              <a:t>からゴールデンタイムの視聴率予測に需要があるのではないか、</a:t>
            </a:r>
            <a:r>
              <a:rPr kumimoji="1" lang="en-US" altLang="ja-JP"/>
              <a:t>TBS</a:t>
            </a:r>
            <a:r>
              <a:rPr kumimoji="1" lang="ja-JP" altLang="en-US"/>
              <a:t>には分散や平均値の関係が少なく、大きな特徴が見られなかったことから</a:t>
            </a:r>
            <a:r>
              <a:rPr kumimoji="1" lang="en-US" altLang="ja-JP"/>
              <a:t>TBS</a:t>
            </a:r>
            <a:r>
              <a:rPr kumimoji="1" lang="ja-JP" altLang="en-US"/>
              <a:t>におけるゴールデンタイムの視聴率予測を実施しました。</a:t>
            </a:r>
          </a:p>
          <a:p>
            <a:endParaRPr kumimoji="1" lang="ja-JP" altLang="en-US"/>
          </a:p>
        </p:txBody>
      </p:sp>
      <p:sp>
        <p:nvSpPr>
          <p:cNvPr id="4" name="スライド番号プレースホルダー 3"/>
          <p:cNvSpPr>
            <a:spLocks noGrp="1"/>
          </p:cNvSpPr>
          <p:nvPr>
            <p:ph type="sldNum" sz="quarter" idx="5"/>
          </p:nvPr>
        </p:nvSpPr>
        <p:spPr/>
        <p:txBody>
          <a:bodyPr/>
          <a:lstStyle/>
          <a:p>
            <a:fld id="{BCFAAAB6-A2C6-4A85-A3A1-98EFBA61C967}" type="slidenum">
              <a:rPr lang="en-US" altLang="ja-JP" noProof="0" smtClean="0"/>
              <a:pPr/>
              <a:t>15</a:t>
            </a:fld>
            <a:endParaRPr lang="ja-JP" altLang="en-US" noProof="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00923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33667953-162C-7C03-DBF8-F365915B8D16}"/>
              </a:ext>
            </a:extLst>
          </p:cNvPr>
          <p:cNvSpPr/>
          <p:nvPr userDrawn="1"/>
        </p:nvSpPr>
        <p:spPr>
          <a:xfrm>
            <a:off x="1596000" y="1050997"/>
            <a:ext cx="9000000" cy="3060000"/>
          </a:xfrm>
          <a:prstGeom prst="rect">
            <a:avLst/>
          </a:prstGeom>
          <a:solidFill>
            <a:schemeClr val="bg1"/>
          </a:solidFill>
          <a:ln w="28575">
            <a:solidFill>
              <a:srgbClr val="2F7C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400">
                <a:solidFill>
                  <a:srgbClr val="2F7C75"/>
                </a:solidFill>
                <a:latin typeface="Meiryo UI" panose="020B0604030504040204" pitchFamily="50" charset="-128"/>
                <a:ea typeface="Meiryo UI" panose="020B0604030504040204" pitchFamily="50" charset="-128"/>
              </a:rPr>
              <a:t>テキストを用いた視聴率予測</a:t>
            </a:r>
            <a:endParaRPr kumimoji="1" lang="en-US" altLang="ja-JP" sz="4400">
              <a:solidFill>
                <a:srgbClr val="2F7C75"/>
              </a:solidFill>
              <a:latin typeface="Meiryo UI" panose="020B0604030504040204" pitchFamily="50" charset="-128"/>
              <a:ea typeface="Meiryo UI" panose="020B0604030504040204" pitchFamily="50" charset="-128"/>
            </a:endParaRPr>
          </a:p>
          <a:p>
            <a:pPr algn="ctr"/>
            <a:r>
              <a:rPr kumimoji="1" lang="en-US" altLang="ja-JP" sz="2400">
                <a:solidFill>
                  <a:srgbClr val="2F7C75"/>
                </a:solidFill>
                <a:latin typeface="Meiryo UI" panose="020B0604030504040204" pitchFamily="50" charset="-128"/>
                <a:ea typeface="Meiryo UI" panose="020B0604030504040204" pitchFamily="50" charset="-128"/>
              </a:rPr>
              <a:t>-</a:t>
            </a:r>
            <a:r>
              <a:rPr kumimoji="1" lang="ja-JP" altLang="en-US" sz="2400">
                <a:solidFill>
                  <a:srgbClr val="2F7C75"/>
                </a:solidFill>
                <a:latin typeface="Meiryo UI" panose="020B0604030504040204" pitchFamily="50" charset="-128"/>
                <a:ea typeface="Meiryo UI" panose="020B0604030504040204" pitchFamily="50" charset="-128"/>
              </a:rPr>
              <a:t>未来のテレビ番組の視聴率を予測する</a:t>
            </a:r>
            <a:r>
              <a:rPr kumimoji="1" lang="en-US" altLang="ja-JP" sz="2400">
                <a:solidFill>
                  <a:srgbClr val="2F7C75"/>
                </a:solidFill>
                <a:latin typeface="Meiryo UI" panose="020B0604030504040204" pitchFamily="50" charset="-128"/>
                <a:ea typeface="Meiryo UI" panose="020B0604030504040204" pitchFamily="50" charset="-128"/>
              </a:rPr>
              <a:t>-</a:t>
            </a:r>
            <a:endParaRPr kumimoji="1" lang="ja-JP" altLang="en-US" sz="2400">
              <a:solidFill>
                <a:srgbClr val="2F7C75"/>
              </a:solidFill>
              <a:latin typeface="Meiryo UI" panose="020B0604030504040204" pitchFamily="50" charset="-128"/>
              <a:ea typeface="Meiryo UI" panose="020B0604030504040204" pitchFamily="50" charset="-128"/>
            </a:endParaRPr>
          </a:p>
        </p:txBody>
      </p:sp>
      <p:sp>
        <p:nvSpPr>
          <p:cNvPr id="8" name="正方形/長方形 7">
            <a:extLst>
              <a:ext uri="{FF2B5EF4-FFF2-40B4-BE49-F238E27FC236}">
                <a16:creationId xmlns:a16="http://schemas.microsoft.com/office/drawing/2014/main" id="{FB4E68E7-47BB-2F98-6D29-80DA6B2C0113}"/>
              </a:ext>
            </a:extLst>
          </p:cNvPr>
          <p:cNvSpPr/>
          <p:nvPr userDrawn="1"/>
        </p:nvSpPr>
        <p:spPr>
          <a:xfrm>
            <a:off x="2487000" y="3979793"/>
            <a:ext cx="7218000" cy="933951"/>
          </a:xfrm>
          <a:prstGeom prst="rect">
            <a:avLst/>
          </a:prstGeom>
          <a:solidFill>
            <a:srgbClr val="4B9D96"/>
          </a:solidFill>
          <a:ln>
            <a:solidFill>
              <a:srgbClr val="4B9D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bg1"/>
                </a:solidFill>
                <a:latin typeface="Meiryo UI" panose="020B0604030504040204" pitchFamily="50" charset="-128"/>
                <a:ea typeface="Meiryo UI" panose="020B0604030504040204" pitchFamily="50" charset="-128"/>
              </a:rPr>
              <a:t>和歌山大学　</a:t>
            </a:r>
            <a:r>
              <a:rPr kumimoji="1" lang="en-US" altLang="ja-JP">
                <a:solidFill>
                  <a:schemeClr val="bg1"/>
                </a:solidFill>
                <a:latin typeface="Meiryo UI" panose="020B0604030504040204" pitchFamily="50" charset="-128"/>
                <a:ea typeface="Meiryo UI" panose="020B0604030504040204" pitchFamily="50" charset="-128"/>
              </a:rPr>
              <a:t>B</a:t>
            </a:r>
            <a:r>
              <a:rPr kumimoji="1" lang="ja-JP" altLang="en-US">
                <a:solidFill>
                  <a:schemeClr val="bg1"/>
                </a:solidFill>
                <a:latin typeface="Meiryo UI" panose="020B0604030504040204" pitchFamily="50" charset="-128"/>
                <a:ea typeface="Meiryo UI" panose="020B0604030504040204" pitchFamily="50" charset="-128"/>
              </a:rPr>
              <a:t>班</a:t>
            </a:r>
            <a:endParaRPr kumimoji="1" lang="en-US" altLang="ja-JP">
              <a:solidFill>
                <a:schemeClr val="bg1"/>
              </a:solidFill>
              <a:latin typeface="Meiryo UI" panose="020B0604030504040204" pitchFamily="50" charset="-128"/>
              <a:ea typeface="Meiryo UI" panose="020B0604030504040204" pitchFamily="50" charset="-128"/>
            </a:endParaRPr>
          </a:p>
          <a:p>
            <a:pPr algn="ctr"/>
            <a:r>
              <a:rPr kumimoji="1" lang="en-US" altLang="ja-JP">
                <a:solidFill>
                  <a:schemeClr val="bg1"/>
                </a:solidFill>
                <a:latin typeface="Meiryo UI" panose="020B0604030504040204" pitchFamily="50" charset="-128"/>
                <a:ea typeface="Meiryo UI" panose="020B0604030504040204" pitchFamily="50" charset="-128"/>
              </a:rPr>
              <a:t>60276290</a:t>
            </a:r>
            <a:r>
              <a:rPr kumimoji="1" lang="ja-JP" altLang="en-US">
                <a:solidFill>
                  <a:schemeClr val="bg1"/>
                </a:solidFill>
                <a:latin typeface="Meiryo UI" panose="020B0604030504040204" pitchFamily="50" charset="-128"/>
                <a:ea typeface="Meiryo UI" panose="020B0604030504040204" pitchFamily="50" charset="-128"/>
              </a:rPr>
              <a:t>　山本桐輝　</a:t>
            </a:r>
            <a:r>
              <a:rPr kumimoji="1" lang="en-US" altLang="ja-JP">
                <a:solidFill>
                  <a:schemeClr val="bg1"/>
                </a:solidFill>
                <a:latin typeface="Meiryo UI" panose="020B0604030504040204" pitchFamily="50" charset="-128"/>
                <a:ea typeface="Meiryo UI" panose="020B0604030504040204" pitchFamily="50" charset="-128"/>
              </a:rPr>
              <a:t>60276283</a:t>
            </a:r>
            <a:r>
              <a:rPr kumimoji="1" lang="ja-JP" altLang="en-US">
                <a:solidFill>
                  <a:schemeClr val="bg1"/>
                </a:solidFill>
                <a:latin typeface="Meiryo UI" panose="020B0604030504040204" pitchFamily="50" charset="-128"/>
                <a:ea typeface="Meiryo UI" panose="020B0604030504040204" pitchFamily="50" charset="-128"/>
              </a:rPr>
              <a:t>　大和千真</a:t>
            </a:r>
            <a:endParaRPr kumimoji="1" lang="en-US" altLang="ja-JP">
              <a:solidFill>
                <a:schemeClr val="bg1"/>
              </a:solidFill>
              <a:latin typeface="Meiryo UI" panose="020B0604030504040204" pitchFamily="50" charset="-128"/>
              <a:ea typeface="Meiryo UI" panose="020B0604030504040204" pitchFamily="50" charset="-128"/>
            </a:endParaRPr>
          </a:p>
          <a:p>
            <a:pPr algn="ctr"/>
            <a:r>
              <a:rPr kumimoji="1" lang="en-US" altLang="ja-JP">
                <a:solidFill>
                  <a:schemeClr val="bg1"/>
                </a:solidFill>
                <a:latin typeface="Meiryo UI" panose="020B0604030504040204" pitchFamily="50" charset="-128"/>
                <a:ea typeface="Meiryo UI" panose="020B0604030504040204" pitchFamily="50" charset="-128"/>
              </a:rPr>
              <a:t>S2310137</a:t>
            </a:r>
            <a:r>
              <a:rPr kumimoji="1" lang="ja-JP" altLang="en-US">
                <a:solidFill>
                  <a:schemeClr val="bg1"/>
                </a:solidFill>
                <a:latin typeface="Meiryo UI" panose="020B0604030504040204" pitchFamily="50" charset="-128"/>
                <a:ea typeface="Meiryo UI" panose="020B0604030504040204" pitchFamily="50" charset="-128"/>
              </a:rPr>
              <a:t>　田井聖凪　</a:t>
            </a:r>
            <a:r>
              <a:rPr kumimoji="1" lang="en-US" altLang="ja-JP">
                <a:solidFill>
                  <a:schemeClr val="bg1"/>
                </a:solidFill>
                <a:latin typeface="Meiryo UI" panose="020B0604030504040204" pitchFamily="50" charset="-128"/>
                <a:ea typeface="Meiryo UI" panose="020B0604030504040204" pitchFamily="50" charset="-128"/>
              </a:rPr>
              <a:t>60276322</a:t>
            </a:r>
            <a:r>
              <a:rPr kumimoji="1" lang="ja-JP" altLang="en-US">
                <a:solidFill>
                  <a:schemeClr val="bg1"/>
                </a:solidFill>
                <a:latin typeface="Meiryo UI" panose="020B0604030504040204" pitchFamily="50" charset="-128"/>
                <a:ea typeface="Meiryo UI" panose="020B0604030504040204" pitchFamily="50" charset="-128"/>
              </a:rPr>
              <a:t>　村井源太</a:t>
            </a:r>
            <a:endParaRPr kumimoji="1" lang="en-US" altLang="ja-JP">
              <a:solidFill>
                <a:schemeClr val="bg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669640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AC447E0-1D4D-4EF2-B81B-4B2400EE3EDB}"/>
              </a:ext>
            </a:extLst>
          </p:cNvPr>
          <p:cNvSpPr>
            <a:spLocks noGrp="1"/>
          </p:cNvSpPr>
          <p:nvPr>
            <p:ph type="dt" sz="half" idx="10"/>
          </p:nvPr>
        </p:nvSpPr>
        <p:spPr/>
        <p:txBody>
          <a:bodyPr rtlCol="0"/>
          <a:lstStyle>
            <a:lvl1pPr>
              <a:defRPr>
                <a:latin typeface="Meiryo UI" panose="020B0604030504040204" pitchFamily="50" charset="-128"/>
                <a:ea typeface="Meiryo UI" panose="020B0604030504040204" pitchFamily="50" charset="-128"/>
              </a:defRPr>
            </a:lvl1pPr>
          </a:lstStyle>
          <a:p>
            <a:r>
              <a:rPr lang="en-US" altLang="ja-JP" noProof="0"/>
              <a:t>20XX/9/4</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C9984CA0-2A78-4600-9F3D-19B09E790FE8}"/>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r>
              <a:rPr lang="ja-JP" altLang="en-US" noProof="0"/>
              <a:t>プレゼンテーションのタイトル</a:t>
            </a:r>
            <a:endParaRPr lang="ja-JP" altLang="en-US" noProof="0">
              <a:latin typeface="Meiryo UI" panose="020B0604030504040204" pitchFamily="50" charset="-128"/>
              <a:ea typeface="Meiryo UI" panose="020B0604030504040204" pitchFamily="50" charset="-128"/>
            </a:endParaRPr>
          </a:p>
        </p:txBody>
      </p:sp>
      <p:sp>
        <p:nvSpPr>
          <p:cNvPr id="4" name="スライド番号プレースホルダー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65A5C87-DF58-40C8-B092-1DE63DB4547E}"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
        <p:nvSpPr>
          <p:cNvPr id="10" name="正方形/長方形 9">
            <a:extLst>
              <a:ext uri="{FF2B5EF4-FFF2-40B4-BE49-F238E27FC236}">
                <a16:creationId xmlns:a16="http://schemas.microsoft.com/office/drawing/2014/main" id="{3AC56AF9-EE02-F40A-E3A2-B808E28D539C}"/>
              </a:ext>
            </a:extLst>
          </p:cNvPr>
          <p:cNvSpPr/>
          <p:nvPr userDrawn="1"/>
        </p:nvSpPr>
        <p:spPr>
          <a:xfrm>
            <a:off x="152400" y="136525"/>
            <a:ext cx="11887200" cy="875071"/>
          </a:xfrm>
          <a:prstGeom prst="rect">
            <a:avLst/>
          </a:prstGeom>
          <a:solidFill>
            <a:schemeClr val="bg1"/>
          </a:solidFill>
          <a:ln w="12700">
            <a:solidFill>
              <a:srgbClr val="2F7C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a:solidFill>
                  <a:srgbClr val="2F7C75"/>
                </a:solidFill>
                <a:latin typeface="Meiryo UI" panose="020B0604030504040204" pitchFamily="50" charset="-128"/>
                <a:ea typeface="Meiryo UI" panose="020B0604030504040204" pitchFamily="50" charset="-128"/>
              </a:rPr>
              <a:t>　　</a:t>
            </a:r>
            <a:endParaRPr kumimoji="1" lang="ja-JP" altLang="en-US" sz="2800">
              <a:solidFill>
                <a:srgbClr val="2F7C75"/>
              </a:solidFill>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9947A5B3-632C-A2BB-9062-1DAE640F0C20}"/>
              </a:ext>
            </a:extLst>
          </p:cNvPr>
          <p:cNvSpPr/>
          <p:nvPr userDrawn="1"/>
        </p:nvSpPr>
        <p:spPr>
          <a:xfrm>
            <a:off x="78658" y="206395"/>
            <a:ext cx="201561" cy="735329"/>
          </a:xfrm>
          <a:prstGeom prst="rect">
            <a:avLst/>
          </a:prstGeom>
          <a:solidFill>
            <a:srgbClr val="4B9D96"/>
          </a:solidFill>
          <a:ln>
            <a:solidFill>
              <a:srgbClr val="4B9D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60377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D492870B-6905-D164-7DF3-7C6138530361}"/>
              </a:ext>
            </a:extLst>
          </p:cNvPr>
          <p:cNvSpPr>
            <a:spLocks noGrp="1"/>
          </p:cNvSpPr>
          <p:nvPr>
            <p:ph type="dt" sz="half" idx="10"/>
          </p:nvPr>
        </p:nvSpPr>
        <p:spPr/>
        <p:txBody>
          <a:bodyPr/>
          <a:lstStyle/>
          <a:p>
            <a:r>
              <a:rPr lang="en-US" altLang="ja-JP" noProof="0"/>
              <a:t>20XX/9/4</a:t>
            </a:r>
            <a:endParaRPr lang="ja-JP" altLang="en-US" noProof="0">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9F7C5156-D851-A1A2-EB29-8E632347AF3B}"/>
              </a:ext>
            </a:extLst>
          </p:cNvPr>
          <p:cNvSpPr>
            <a:spLocks noGrp="1"/>
          </p:cNvSpPr>
          <p:nvPr>
            <p:ph type="ftr" sz="quarter" idx="11"/>
          </p:nvPr>
        </p:nvSpPr>
        <p:spPr/>
        <p:txBody>
          <a:bodyPr/>
          <a:lstStyle/>
          <a:p>
            <a:r>
              <a:rPr lang="ja-JP" altLang="en-US" noProof="0"/>
              <a:t>プレゼンテーションのタイトル</a:t>
            </a:r>
            <a:endParaRPr lang="ja-JP" altLang="en-US" noProof="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0934E9BC-2E9B-1313-5DEF-5502F66C6438}"/>
              </a:ext>
            </a:extLst>
          </p:cNvPr>
          <p:cNvSpPr>
            <a:spLocks noGrp="1"/>
          </p:cNvSpPr>
          <p:nvPr>
            <p:ph type="sldNum" sz="quarter" idx="12"/>
          </p:nvPr>
        </p:nvSpPr>
        <p:spPr/>
        <p:txBody>
          <a:bodyPr/>
          <a:lstStyle/>
          <a:p>
            <a:fld id="{A65A5C87-DF58-40C8-B092-1DE63DB4547E}"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sp>
        <p:nvSpPr>
          <p:cNvPr id="18" name="正方形/長方形 17">
            <a:extLst>
              <a:ext uri="{FF2B5EF4-FFF2-40B4-BE49-F238E27FC236}">
                <a16:creationId xmlns:a16="http://schemas.microsoft.com/office/drawing/2014/main" id="{0E1AB0AA-6AF5-60A4-B344-55CB57C19074}"/>
              </a:ext>
            </a:extLst>
          </p:cNvPr>
          <p:cNvSpPr/>
          <p:nvPr userDrawn="1"/>
        </p:nvSpPr>
        <p:spPr>
          <a:xfrm>
            <a:off x="152400" y="136525"/>
            <a:ext cx="11887200" cy="875071"/>
          </a:xfrm>
          <a:prstGeom prst="rect">
            <a:avLst/>
          </a:prstGeom>
          <a:solidFill>
            <a:schemeClr val="bg1"/>
          </a:solidFill>
          <a:ln w="12700">
            <a:solidFill>
              <a:srgbClr val="2F7C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a:solidFill>
                  <a:srgbClr val="2F7C75"/>
                </a:solidFill>
                <a:latin typeface="Meiryo UI" panose="020B0604030504040204" pitchFamily="50" charset="-128"/>
                <a:ea typeface="Meiryo UI" panose="020B0604030504040204" pitchFamily="50" charset="-128"/>
              </a:rPr>
              <a:t>　　　</a:t>
            </a:r>
            <a:endParaRPr kumimoji="1" lang="ja-JP" altLang="en-US" sz="2800">
              <a:solidFill>
                <a:srgbClr val="2F7C75"/>
              </a:solidFill>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83255DD8-44BB-DA40-1A0B-1BECEE23FF8A}"/>
              </a:ext>
            </a:extLst>
          </p:cNvPr>
          <p:cNvSpPr/>
          <p:nvPr userDrawn="1"/>
        </p:nvSpPr>
        <p:spPr>
          <a:xfrm>
            <a:off x="78658" y="206395"/>
            <a:ext cx="201561" cy="735329"/>
          </a:xfrm>
          <a:prstGeom prst="rect">
            <a:avLst/>
          </a:prstGeom>
          <a:solidFill>
            <a:srgbClr val="4B9D96"/>
          </a:solidFill>
          <a:ln>
            <a:solidFill>
              <a:srgbClr val="4B9D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4D4CB66A-38B8-50AE-35C2-F0B3520E34C6}"/>
              </a:ext>
            </a:extLst>
          </p:cNvPr>
          <p:cNvSpPr/>
          <p:nvPr userDrawn="1"/>
        </p:nvSpPr>
        <p:spPr>
          <a:xfrm>
            <a:off x="604520" y="5198927"/>
            <a:ext cx="1605280" cy="677865"/>
          </a:xfrm>
          <a:prstGeom prst="rect">
            <a:avLst/>
          </a:prstGeom>
          <a:solidFill>
            <a:srgbClr val="4B9D96"/>
          </a:solidFill>
          <a:ln>
            <a:solidFill>
              <a:srgbClr val="4B9D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bg1"/>
                </a:solidFill>
                <a:latin typeface="Meiryo UI" panose="020B0604030504040204" pitchFamily="50" charset="-128"/>
                <a:ea typeface="Meiryo UI" panose="020B0604030504040204" pitchFamily="50" charset="-128"/>
              </a:rPr>
              <a:t>さいごに</a:t>
            </a:r>
          </a:p>
        </p:txBody>
      </p:sp>
      <p:sp>
        <p:nvSpPr>
          <p:cNvPr id="21" name="正方形/長方形 20">
            <a:extLst>
              <a:ext uri="{FF2B5EF4-FFF2-40B4-BE49-F238E27FC236}">
                <a16:creationId xmlns:a16="http://schemas.microsoft.com/office/drawing/2014/main" id="{4A75999D-D249-BD85-499B-A14EB2EED78D}"/>
              </a:ext>
            </a:extLst>
          </p:cNvPr>
          <p:cNvSpPr/>
          <p:nvPr userDrawn="1"/>
        </p:nvSpPr>
        <p:spPr>
          <a:xfrm>
            <a:off x="3184072" y="3485392"/>
            <a:ext cx="7218000" cy="677863"/>
          </a:xfrm>
          <a:prstGeom prst="rect">
            <a:avLst/>
          </a:prstGeom>
          <a:solidFill>
            <a:schemeClr val="bg1"/>
          </a:solidFill>
          <a:ln>
            <a:solidFill>
              <a:srgbClr val="2F7C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a:solidFill>
                  <a:srgbClr val="2F7C75"/>
                </a:solidFill>
                <a:latin typeface="Meiryo UI" panose="020B0604030504040204" pitchFamily="50" charset="-128"/>
                <a:ea typeface="Meiryo UI" panose="020B0604030504040204" pitchFamily="50" charset="-128"/>
              </a:rPr>
              <a:t>課題２</a:t>
            </a:r>
            <a:endParaRPr kumimoji="1" lang="en-US" altLang="ja-JP" sz="2400">
              <a:solidFill>
                <a:srgbClr val="2F7C75"/>
              </a:solidFill>
              <a:latin typeface="Meiryo UI" panose="020B0604030504040204" pitchFamily="50" charset="-128"/>
              <a:ea typeface="Meiryo UI" panose="020B0604030504040204" pitchFamily="50" charset="-128"/>
            </a:endParaRPr>
          </a:p>
        </p:txBody>
      </p:sp>
      <p:sp>
        <p:nvSpPr>
          <p:cNvPr id="22" name="正方形/長方形 21">
            <a:extLst>
              <a:ext uri="{FF2B5EF4-FFF2-40B4-BE49-F238E27FC236}">
                <a16:creationId xmlns:a16="http://schemas.microsoft.com/office/drawing/2014/main" id="{0099B203-4446-1DA0-709E-495EFA1374DE}"/>
              </a:ext>
            </a:extLst>
          </p:cNvPr>
          <p:cNvSpPr/>
          <p:nvPr userDrawn="1"/>
        </p:nvSpPr>
        <p:spPr>
          <a:xfrm>
            <a:off x="3184072" y="4324048"/>
            <a:ext cx="7218000" cy="677864"/>
          </a:xfrm>
          <a:prstGeom prst="rect">
            <a:avLst/>
          </a:prstGeom>
          <a:solidFill>
            <a:schemeClr val="bg1"/>
          </a:solidFill>
          <a:ln>
            <a:solidFill>
              <a:srgbClr val="2F7C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a:solidFill>
                  <a:srgbClr val="2F7C75"/>
                </a:solidFill>
                <a:latin typeface="Meiryo UI" panose="020B0604030504040204" pitchFamily="50" charset="-128"/>
                <a:ea typeface="Meiryo UI" panose="020B0604030504040204" pitchFamily="50" charset="-128"/>
              </a:rPr>
              <a:t>課題</a:t>
            </a:r>
            <a:r>
              <a:rPr kumimoji="1" lang="en-US" altLang="ja-JP" sz="2400">
                <a:solidFill>
                  <a:srgbClr val="2F7C75"/>
                </a:solidFill>
                <a:latin typeface="Meiryo UI" panose="020B0604030504040204" pitchFamily="50" charset="-128"/>
                <a:ea typeface="Meiryo UI" panose="020B0604030504040204" pitchFamily="50" charset="-128"/>
              </a:rPr>
              <a:t>3</a:t>
            </a:r>
            <a:endParaRPr kumimoji="1" lang="ja-JP" altLang="en-US" sz="2400">
              <a:solidFill>
                <a:srgbClr val="2F7C75"/>
              </a:solidFill>
              <a:latin typeface="Meiryo UI" panose="020B0604030504040204" pitchFamily="50" charset="-128"/>
              <a:ea typeface="Meiryo UI" panose="020B0604030504040204" pitchFamily="50" charset="-128"/>
            </a:endParaRPr>
          </a:p>
        </p:txBody>
      </p:sp>
      <p:sp>
        <p:nvSpPr>
          <p:cNvPr id="23" name="正方形/長方形 22">
            <a:extLst>
              <a:ext uri="{FF2B5EF4-FFF2-40B4-BE49-F238E27FC236}">
                <a16:creationId xmlns:a16="http://schemas.microsoft.com/office/drawing/2014/main" id="{66F9AC33-D8D7-53DE-9F94-FAFB1136BFFD}"/>
              </a:ext>
            </a:extLst>
          </p:cNvPr>
          <p:cNvSpPr/>
          <p:nvPr userDrawn="1"/>
        </p:nvSpPr>
        <p:spPr>
          <a:xfrm>
            <a:off x="604520" y="2620056"/>
            <a:ext cx="1605280" cy="2381856"/>
          </a:xfrm>
          <a:prstGeom prst="rect">
            <a:avLst/>
          </a:prstGeom>
          <a:solidFill>
            <a:srgbClr val="4B9D96"/>
          </a:solidFill>
          <a:ln>
            <a:solidFill>
              <a:srgbClr val="4B9D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bg1"/>
                </a:solidFill>
                <a:latin typeface="Meiryo UI" panose="020B0604030504040204" pitchFamily="50" charset="-128"/>
                <a:ea typeface="Meiryo UI" panose="020B0604030504040204" pitchFamily="50" charset="-128"/>
              </a:rPr>
              <a:t>各課題に</a:t>
            </a:r>
            <a:endParaRPr kumimoji="1" lang="en-US" altLang="ja-JP" sz="2400">
              <a:solidFill>
                <a:schemeClr val="bg1"/>
              </a:solidFill>
              <a:latin typeface="Meiryo UI" panose="020B0604030504040204" pitchFamily="50" charset="-128"/>
              <a:ea typeface="Meiryo UI" panose="020B0604030504040204" pitchFamily="50" charset="-128"/>
            </a:endParaRPr>
          </a:p>
          <a:p>
            <a:pPr algn="ctr"/>
            <a:r>
              <a:rPr kumimoji="1" lang="ja-JP" altLang="en-US" sz="2400">
                <a:solidFill>
                  <a:schemeClr val="bg1"/>
                </a:solidFill>
                <a:latin typeface="Meiryo UI" panose="020B0604030504040204" pitchFamily="50" charset="-128"/>
                <a:ea typeface="Meiryo UI" panose="020B0604030504040204" pitchFamily="50" charset="-128"/>
              </a:rPr>
              <a:t>ついて</a:t>
            </a:r>
          </a:p>
        </p:txBody>
      </p:sp>
      <p:sp>
        <p:nvSpPr>
          <p:cNvPr id="24" name="正方形/長方形 23">
            <a:extLst>
              <a:ext uri="{FF2B5EF4-FFF2-40B4-BE49-F238E27FC236}">
                <a16:creationId xmlns:a16="http://schemas.microsoft.com/office/drawing/2014/main" id="{F3C36BB4-27BA-DC21-B9D1-085F28593DFB}"/>
              </a:ext>
            </a:extLst>
          </p:cNvPr>
          <p:cNvSpPr/>
          <p:nvPr userDrawn="1"/>
        </p:nvSpPr>
        <p:spPr>
          <a:xfrm>
            <a:off x="3184072" y="2620056"/>
            <a:ext cx="7218000" cy="677683"/>
          </a:xfrm>
          <a:prstGeom prst="rect">
            <a:avLst/>
          </a:prstGeom>
          <a:solidFill>
            <a:schemeClr val="bg1"/>
          </a:solidFill>
          <a:ln>
            <a:solidFill>
              <a:srgbClr val="2F7C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a:solidFill>
                  <a:srgbClr val="2F7C75"/>
                </a:solidFill>
                <a:latin typeface="Meiryo UI" panose="020B0604030504040204" pitchFamily="50" charset="-128"/>
                <a:ea typeface="Meiryo UI" panose="020B0604030504040204" pitchFamily="50" charset="-128"/>
              </a:rPr>
              <a:t>課題１</a:t>
            </a:r>
          </a:p>
        </p:txBody>
      </p:sp>
      <p:sp>
        <p:nvSpPr>
          <p:cNvPr id="26" name="正方形/長方形 25">
            <a:extLst>
              <a:ext uri="{FF2B5EF4-FFF2-40B4-BE49-F238E27FC236}">
                <a16:creationId xmlns:a16="http://schemas.microsoft.com/office/drawing/2014/main" id="{7B0DD46F-5B8F-5B65-17B5-658E4CA50328}"/>
              </a:ext>
            </a:extLst>
          </p:cNvPr>
          <p:cNvSpPr/>
          <p:nvPr userDrawn="1"/>
        </p:nvSpPr>
        <p:spPr>
          <a:xfrm>
            <a:off x="604520" y="1745360"/>
            <a:ext cx="1605280" cy="677681"/>
          </a:xfrm>
          <a:prstGeom prst="rect">
            <a:avLst/>
          </a:prstGeom>
          <a:solidFill>
            <a:srgbClr val="4B9D96"/>
          </a:solidFill>
          <a:ln>
            <a:solidFill>
              <a:srgbClr val="4B9D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bg1"/>
                </a:solidFill>
                <a:latin typeface="Meiryo UI" panose="020B0604030504040204" pitchFamily="50" charset="-128"/>
                <a:ea typeface="Meiryo UI" panose="020B0604030504040204" pitchFamily="50" charset="-128"/>
              </a:rPr>
              <a:t>はじめに</a:t>
            </a:r>
          </a:p>
        </p:txBody>
      </p:sp>
      <p:sp>
        <p:nvSpPr>
          <p:cNvPr id="27" name="正方形/長方形 26">
            <a:extLst>
              <a:ext uri="{FF2B5EF4-FFF2-40B4-BE49-F238E27FC236}">
                <a16:creationId xmlns:a16="http://schemas.microsoft.com/office/drawing/2014/main" id="{03431D41-13AA-FD28-B7A5-3268EB93DB8F}"/>
              </a:ext>
            </a:extLst>
          </p:cNvPr>
          <p:cNvSpPr/>
          <p:nvPr userDrawn="1"/>
        </p:nvSpPr>
        <p:spPr>
          <a:xfrm>
            <a:off x="3184072" y="1725470"/>
            <a:ext cx="7218000" cy="697570"/>
          </a:xfrm>
          <a:prstGeom prst="rect">
            <a:avLst/>
          </a:prstGeom>
          <a:solidFill>
            <a:schemeClr val="bg1"/>
          </a:solidFill>
          <a:ln>
            <a:solidFill>
              <a:srgbClr val="2F7C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a:solidFill>
                  <a:srgbClr val="2F7C75"/>
                </a:solidFill>
                <a:latin typeface="Meiryo UI" panose="020B0604030504040204" pitchFamily="50" charset="-128"/>
                <a:ea typeface="Meiryo UI" panose="020B0604030504040204" pitchFamily="50" charset="-128"/>
              </a:rPr>
              <a:t>課題の説明</a:t>
            </a:r>
          </a:p>
        </p:txBody>
      </p:sp>
      <p:sp>
        <p:nvSpPr>
          <p:cNvPr id="29" name="正方形/長方形 28">
            <a:extLst>
              <a:ext uri="{FF2B5EF4-FFF2-40B4-BE49-F238E27FC236}">
                <a16:creationId xmlns:a16="http://schemas.microsoft.com/office/drawing/2014/main" id="{E672C744-A0CE-7BEB-6191-5D24BAECC6EC}"/>
              </a:ext>
            </a:extLst>
          </p:cNvPr>
          <p:cNvSpPr/>
          <p:nvPr userDrawn="1"/>
        </p:nvSpPr>
        <p:spPr>
          <a:xfrm>
            <a:off x="3184072" y="5198928"/>
            <a:ext cx="7218000" cy="677864"/>
          </a:xfrm>
          <a:prstGeom prst="rect">
            <a:avLst/>
          </a:prstGeom>
          <a:solidFill>
            <a:schemeClr val="bg1"/>
          </a:solidFill>
          <a:ln>
            <a:solidFill>
              <a:srgbClr val="2F7C7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a:solidFill>
                  <a:srgbClr val="2F7C75"/>
                </a:solidFill>
                <a:latin typeface="Meiryo UI" panose="020B0604030504040204" pitchFamily="50" charset="-128"/>
                <a:ea typeface="Meiryo UI" panose="020B0604030504040204" pitchFamily="50" charset="-128"/>
              </a:rPr>
              <a:t>まとめ</a:t>
            </a:r>
          </a:p>
        </p:txBody>
      </p:sp>
      <p:sp>
        <p:nvSpPr>
          <p:cNvPr id="30" name="テキスト ボックス 29">
            <a:extLst>
              <a:ext uri="{FF2B5EF4-FFF2-40B4-BE49-F238E27FC236}">
                <a16:creationId xmlns:a16="http://schemas.microsoft.com/office/drawing/2014/main" id="{7069259E-4B5F-50A1-42C6-D93E232B29C7}"/>
              </a:ext>
            </a:extLst>
          </p:cNvPr>
          <p:cNvSpPr txBox="1"/>
          <p:nvPr userDrawn="1"/>
        </p:nvSpPr>
        <p:spPr>
          <a:xfrm>
            <a:off x="426204" y="281671"/>
            <a:ext cx="11467411" cy="584775"/>
          </a:xfrm>
          <a:prstGeom prst="rect">
            <a:avLst/>
          </a:prstGeom>
          <a:noFill/>
        </p:spPr>
        <p:txBody>
          <a:bodyPr wrap="square" rtlCol="0">
            <a:spAutoFit/>
          </a:bodyPr>
          <a:lstStyle/>
          <a:p>
            <a:r>
              <a:rPr kumimoji="1" lang="ja-JP" altLang="en-US" sz="3200">
                <a:solidFill>
                  <a:srgbClr val="2F7C75"/>
                </a:solidFill>
              </a:rPr>
              <a:t>目次</a:t>
            </a:r>
          </a:p>
        </p:txBody>
      </p:sp>
    </p:spTree>
    <p:extLst>
      <p:ext uri="{BB962C8B-B14F-4D97-AF65-F5344CB8AC3E}">
        <p14:creationId xmlns:p14="http://schemas.microsoft.com/office/powerpoint/2010/main" val="33465822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BDD7D6"/>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ja-JP" altLang="en-US" noProof="0"/>
              <a:t>マスター タイトルの書式設定</a:t>
            </a:r>
          </a:p>
        </p:txBody>
      </p:sp>
      <p:sp>
        <p:nvSpPr>
          <p:cNvPr id="3" name="テキスト プレースホルダー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marL="685800" marR="0" lvl="1" indent="-228600" algn="l" defTabSz="914400" rtl="0" eaLnBrk="1" fontAlgn="auto" latinLnBrk="0" hangingPunct="1">
              <a:lnSpc>
                <a:spcPct val="110000"/>
              </a:lnSpc>
              <a:spcBef>
                <a:spcPts val="500"/>
              </a:spcBef>
              <a:spcAft>
                <a:spcPts val="0"/>
              </a:spcAft>
              <a:buClrTx/>
              <a:buSzTx/>
              <a:buFont typeface="Arial" panose="020B0604020202020204" pitchFamily="34" charset="0"/>
              <a:buChar char="•"/>
              <a:tabLst/>
              <a:defRPr/>
            </a:pPr>
            <a:r>
              <a:rPr lang="ja-JP" altLang="en-US" noProof="0"/>
              <a:t>第 </a:t>
            </a:r>
            <a:r>
              <a:rPr lang="en-US" altLang="ja-JP" noProof="0"/>
              <a:t>2 </a:t>
            </a:r>
            <a:r>
              <a:rPr lang="ja-JP" altLang="en-US" noProof="0"/>
              <a:t>レベルマスター テキストの書式設定</a:t>
            </a:r>
          </a:p>
          <a:p>
            <a:pPr lvl="1" rtl="0"/>
            <a:endParaRPr lang="ja-JP" altLang="en-US" noProof="0"/>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2F7C75"/>
                </a:solidFill>
                <a:latin typeface="Meiryo UI" panose="020B0604030504040204" pitchFamily="50" charset="-128"/>
                <a:ea typeface="Meiryo UI" panose="020B0604030504040204" pitchFamily="50" charset="-128"/>
              </a:defRPr>
            </a:lvl1pPr>
          </a:lstStyle>
          <a:p>
            <a:r>
              <a:rPr lang="en-US" altLang="ja-JP"/>
              <a:t>20XX/9/4</a:t>
            </a:r>
            <a:endParaRPr lang="ja-JP" altLang="en-US"/>
          </a:p>
        </p:txBody>
      </p:sp>
      <p:sp>
        <p:nvSpPr>
          <p:cNvPr id="5" name="フッター プレースホルダー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2F7C75"/>
                </a:solidFill>
                <a:latin typeface="Meiryo UI" panose="020B0604030504040204" pitchFamily="50" charset="-128"/>
                <a:ea typeface="Meiryo UI" panose="020B0604030504040204" pitchFamily="50" charset="-128"/>
              </a:defRPr>
            </a:lvl1p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6" name="スライド番号プレースホルダー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2F7C75"/>
                </a:solidFill>
                <a:latin typeface="Meiryo UI" panose="020B0604030504040204" pitchFamily="50" charset="-128"/>
                <a:ea typeface="Meiryo UI" panose="020B0604030504040204" pitchFamily="50" charset="-128"/>
              </a:defRPr>
            </a:lvl1pPr>
          </a:lstStyle>
          <a:p>
            <a:fld id="{A65A5C87-DF58-40C8-B092-1DE63DB4547E}" type="slidenum">
              <a:rPr lang="en-US" altLang="ja-JP" smtClean="0"/>
              <a:pPr/>
              <a:t>‹#›</a:t>
            </a:fld>
            <a:endParaRPr lang="ja-JP" altLang="en-US"/>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27" r:id="rId2"/>
    <p:sldLayoutId id="2147483728" r:id="rId3"/>
  </p:sldLayoutIdLst>
  <p:hf hdr="0"/>
  <p:txStyles>
    <p:titleStyle>
      <a:lvl1pPr algn="l" defTabSz="914400" rtl="0" eaLnBrk="1" latinLnBrk="0" hangingPunct="1">
        <a:lnSpc>
          <a:spcPct val="90000"/>
        </a:lnSpc>
        <a:spcBef>
          <a:spcPct val="0"/>
        </a:spcBef>
        <a:buNone/>
        <a:defRPr kumimoji="1" sz="4400" kern="1200">
          <a:solidFill>
            <a:srgbClr val="2F7C75"/>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kumimoji="1" sz="2800" kern="1200">
          <a:solidFill>
            <a:srgbClr val="2F7C75"/>
          </a:solidFill>
          <a:latin typeface="Meiryo UI" panose="020B0604030504040204" pitchFamily="50" charset="-128"/>
          <a:ea typeface="Meiryo UI" panose="020B0604030504040204" pitchFamily="50" charset="-128"/>
          <a:cs typeface="+mn-cs"/>
        </a:defRPr>
      </a:lvl1pPr>
      <a:lvl2pPr marL="685800" marR="0" indent="-228600" algn="l" defTabSz="914400" rtl="0" eaLnBrk="1" fontAlgn="auto" latinLnBrk="0" hangingPunct="1">
        <a:lnSpc>
          <a:spcPct val="110000"/>
        </a:lnSpc>
        <a:spcBef>
          <a:spcPts val="500"/>
        </a:spcBef>
        <a:spcAft>
          <a:spcPts val="0"/>
        </a:spcAft>
        <a:buClrTx/>
        <a:buSzTx/>
        <a:buFont typeface="Arial" panose="020B0604020202020204" pitchFamily="34" charset="0"/>
        <a:buChar char="•"/>
        <a:tabLst/>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abs/2310.19349" TargetMode="External"/><Relationship Id="rId2" Type="http://schemas.openxmlformats.org/officeDocument/2006/relationships/hyperlink" Target="https://github.com/ikegami-yukino/neologdn"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49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p:txBody>
          <a:bodyPr/>
          <a:lstStyle/>
          <a:p>
            <a:fld id="{A65A5C87-DF58-40C8-B092-1DE63DB4547E}" type="slidenum">
              <a:rPr lang="en-US" altLang="ja-JP" noProof="0" smtClean="0"/>
              <a:pPr/>
              <a:t>10</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426204"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1</a:t>
            </a:r>
            <a:r>
              <a:rPr kumimoji="1" lang="ja-JP" altLang="en-US" sz="3200">
                <a:solidFill>
                  <a:srgbClr val="2F7C75"/>
                </a:solidFill>
              </a:rPr>
              <a:t>　テレビ番組の視聴率を分析し、特徴を可視化する</a:t>
            </a:r>
          </a:p>
        </p:txBody>
      </p:sp>
      <p:sp>
        <p:nvSpPr>
          <p:cNvPr id="10" name="正方形/長方形 9">
            <a:extLst>
              <a:ext uri="{FF2B5EF4-FFF2-40B4-BE49-F238E27FC236}">
                <a16:creationId xmlns:a16="http://schemas.microsoft.com/office/drawing/2014/main" id="{BB4A5F3C-2966-A939-1FEB-9595009E3BBA}"/>
              </a:ext>
            </a:extLst>
          </p:cNvPr>
          <p:cNvSpPr/>
          <p:nvPr/>
        </p:nvSpPr>
        <p:spPr>
          <a:xfrm>
            <a:off x="1321279" y="2012888"/>
            <a:ext cx="9549442" cy="9415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rgbClr val="2F7C75"/>
                </a:solidFill>
              </a:rPr>
              <a:t>ゴールデンタイムの</a:t>
            </a:r>
            <a:r>
              <a:rPr kumimoji="1" lang="ja-JP" altLang="en-US" sz="2400">
                <a:solidFill>
                  <a:srgbClr val="C00000"/>
                </a:solidFill>
              </a:rPr>
              <a:t>視聴率平均と分散の値は大きく、</a:t>
            </a:r>
            <a:r>
              <a:rPr kumimoji="1" lang="en-US" altLang="ja-JP" sz="2400">
                <a:solidFill>
                  <a:srgbClr val="C00000"/>
                </a:solidFill>
              </a:rPr>
              <a:t>CV</a:t>
            </a:r>
            <a:r>
              <a:rPr kumimoji="1" lang="ja-JP" altLang="en-US" sz="2400">
                <a:solidFill>
                  <a:srgbClr val="C00000"/>
                </a:solidFill>
              </a:rPr>
              <a:t>は小さい</a:t>
            </a:r>
            <a:endParaRPr kumimoji="1" lang="en-US" altLang="ja-JP" sz="2400">
              <a:solidFill>
                <a:srgbClr val="C00000"/>
              </a:solidFill>
            </a:endParaRPr>
          </a:p>
        </p:txBody>
      </p:sp>
      <p:sp>
        <p:nvSpPr>
          <p:cNvPr id="11" name="テキスト ボックス 10">
            <a:extLst>
              <a:ext uri="{FF2B5EF4-FFF2-40B4-BE49-F238E27FC236}">
                <a16:creationId xmlns:a16="http://schemas.microsoft.com/office/drawing/2014/main" id="{2F5F72E7-C427-66E3-C920-F4E0917BC047}"/>
              </a:ext>
            </a:extLst>
          </p:cNvPr>
          <p:cNvSpPr txBox="1"/>
          <p:nvPr/>
        </p:nvSpPr>
        <p:spPr>
          <a:xfrm>
            <a:off x="1321279" y="1489667"/>
            <a:ext cx="6096000" cy="523220"/>
          </a:xfrm>
          <a:prstGeom prst="rect">
            <a:avLst/>
          </a:prstGeom>
          <a:noFill/>
        </p:spPr>
        <p:txBody>
          <a:bodyPr wrap="square">
            <a:spAutoFit/>
          </a:bodyPr>
          <a:lstStyle/>
          <a:p>
            <a:r>
              <a:rPr kumimoji="1" lang="ja-JP" altLang="en-US" sz="2800">
                <a:solidFill>
                  <a:srgbClr val="2F7C75"/>
                </a:solidFill>
              </a:rPr>
              <a:t>結果</a:t>
            </a:r>
            <a:endParaRPr kumimoji="1" lang="en-US" altLang="ja-JP" sz="2800">
              <a:solidFill>
                <a:srgbClr val="2F7C75"/>
              </a:solidFill>
            </a:endParaRPr>
          </a:p>
        </p:txBody>
      </p:sp>
      <p:sp>
        <p:nvSpPr>
          <p:cNvPr id="12" name="正方形/長方形 11">
            <a:extLst>
              <a:ext uri="{FF2B5EF4-FFF2-40B4-BE49-F238E27FC236}">
                <a16:creationId xmlns:a16="http://schemas.microsoft.com/office/drawing/2014/main" id="{AC3A3B38-034B-7487-6994-D68DDEE6D057}"/>
              </a:ext>
            </a:extLst>
          </p:cNvPr>
          <p:cNvSpPr/>
          <p:nvPr/>
        </p:nvSpPr>
        <p:spPr>
          <a:xfrm>
            <a:off x="1321279" y="4100858"/>
            <a:ext cx="9549442" cy="22554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rgbClr val="2F7C75"/>
                </a:solidFill>
              </a:rPr>
              <a:t>視聴率平均が高いことから視聴率の変動が分散</a:t>
            </a:r>
            <a:endParaRPr kumimoji="1" lang="en-US" altLang="ja-JP" sz="2400">
              <a:solidFill>
                <a:srgbClr val="2F7C75"/>
              </a:solidFill>
            </a:endParaRPr>
          </a:p>
          <a:p>
            <a:pPr algn="ctr"/>
            <a:r>
              <a:rPr kumimoji="1" lang="ja-JP" altLang="en-US" sz="2400">
                <a:solidFill>
                  <a:srgbClr val="2F7C75"/>
                </a:solidFill>
              </a:rPr>
              <a:t>として大きく表れている。</a:t>
            </a:r>
            <a:endParaRPr kumimoji="1" lang="en-US" altLang="ja-JP" sz="2400">
              <a:solidFill>
                <a:srgbClr val="2F7C75"/>
              </a:solidFill>
            </a:endParaRPr>
          </a:p>
          <a:p>
            <a:pPr algn="ctr"/>
            <a:r>
              <a:rPr kumimoji="1" lang="ja-JP" altLang="en-US" sz="2400">
                <a:solidFill>
                  <a:srgbClr val="2F7C75"/>
                </a:solidFill>
              </a:rPr>
              <a:t>変動が大きいということは</a:t>
            </a:r>
            <a:r>
              <a:rPr kumimoji="1" lang="ja-JP" altLang="en-US" sz="2400">
                <a:solidFill>
                  <a:srgbClr val="C00000"/>
                </a:solidFill>
              </a:rPr>
              <a:t>ゴールデンタイムの予測は難しい</a:t>
            </a:r>
            <a:r>
              <a:rPr kumimoji="1" lang="ja-JP" altLang="en-US" sz="2400">
                <a:solidFill>
                  <a:srgbClr val="2F7C75"/>
                </a:solidFill>
              </a:rPr>
              <a:t>？</a:t>
            </a:r>
            <a:endParaRPr kumimoji="1" lang="en-US" altLang="ja-JP" sz="2400">
              <a:solidFill>
                <a:srgbClr val="2F7C75"/>
              </a:solidFill>
            </a:endParaRPr>
          </a:p>
        </p:txBody>
      </p:sp>
      <p:sp>
        <p:nvSpPr>
          <p:cNvPr id="6" name="テキスト ボックス 5">
            <a:extLst>
              <a:ext uri="{FF2B5EF4-FFF2-40B4-BE49-F238E27FC236}">
                <a16:creationId xmlns:a16="http://schemas.microsoft.com/office/drawing/2014/main" id="{C0058328-FEF7-4547-19C0-94268B88FBA0}"/>
              </a:ext>
            </a:extLst>
          </p:cNvPr>
          <p:cNvSpPr txBox="1"/>
          <p:nvPr/>
        </p:nvSpPr>
        <p:spPr>
          <a:xfrm>
            <a:off x="1321279" y="3577638"/>
            <a:ext cx="6096000" cy="523220"/>
          </a:xfrm>
          <a:prstGeom prst="rect">
            <a:avLst/>
          </a:prstGeom>
          <a:noFill/>
        </p:spPr>
        <p:txBody>
          <a:bodyPr wrap="square">
            <a:spAutoFit/>
          </a:bodyPr>
          <a:lstStyle/>
          <a:p>
            <a:r>
              <a:rPr kumimoji="1" lang="ja-JP" altLang="en-US" sz="2800">
                <a:solidFill>
                  <a:srgbClr val="2F7C75"/>
                </a:solidFill>
              </a:rPr>
              <a:t>考察</a:t>
            </a:r>
            <a:endParaRPr kumimoji="1" lang="en-US" altLang="ja-JP" sz="2800">
              <a:solidFill>
                <a:srgbClr val="2F7C75"/>
              </a:solidFill>
            </a:endParaRPr>
          </a:p>
        </p:txBody>
      </p:sp>
    </p:spTree>
    <p:extLst>
      <p:ext uri="{BB962C8B-B14F-4D97-AF65-F5344CB8AC3E}">
        <p14:creationId xmlns:p14="http://schemas.microsoft.com/office/powerpoint/2010/main" val="2881950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3657B8D8-C844-8C5B-0546-F6CBED251203}"/>
              </a:ext>
            </a:extLst>
          </p:cNvPr>
          <p:cNvSpPr/>
          <p:nvPr/>
        </p:nvSpPr>
        <p:spPr>
          <a:xfrm>
            <a:off x="1938020" y="2049842"/>
            <a:ext cx="8315960" cy="18830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000">
                <a:solidFill>
                  <a:srgbClr val="2F7C75"/>
                </a:solidFill>
              </a:rPr>
              <a:t>時間</a:t>
            </a:r>
            <a:r>
              <a:rPr kumimoji="1" lang="en-US" altLang="ja-JP" sz="2000">
                <a:solidFill>
                  <a:srgbClr val="2F7C75"/>
                </a:solidFill>
              </a:rPr>
              <a:t>:19</a:t>
            </a:r>
            <a:r>
              <a:rPr kumimoji="1" lang="ja-JP" altLang="en-US" sz="2000">
                <a:solidFill>
                  <a:srgbClr val="2F7C75"/>
                </a:solidFill>
              </a:rPr>
              <a:t>時台</a:t>
            </a:r>
            <a:r>
              <a:rPr kumimoji="1" lang="en-US" altLang="ja-JP" sz="2000">
                <a:solidFill>
                  <a:srgbClr val="2F7C75"/>
                </a:solidFill>
              </a:rPr>
              <a:t>,20</a:t>
            </a:r>
            <a:r>
              <a:rPr kumimoji="1" lang="ja-JP" altLang="en-US" sz="2000">
                <a:solidFill>
                  <a:srgbClr val="2F7C75"/>
                </a:solidFill>
              </a:rPr>
              <a:t>時台</a:t>
            </a:r>
            <a:r>
              <a:rPr kumimoji="1" lang="en-US" altLang="ja-JP" sz="2000">
                <a:solidFill>
                  <a:srgbClr val="2F7C75"/>
                </a:solidFill>
              </a:rPr>
              <a:t>,21</a:t>
            </a:r>
            <a:r>
              <a:rPr kumimoji="1" lang="ja-JP" altLang="en-US" sz="2000">
                <a:solidFill>
                  <a:srgbClr val="2F7C75"/>
                </a:solidFill>
              </a:rPr>
              <a:t>時台</a:t>
            </a:r>
            <a:r>
              <a:rPr kumimoji="1" lang="en-US" altLang="ja-JP" sz="2000">
                <a:solidFill>
                  <a:srgbClr val="2F7C75"/>
                </a:solidFill>
              </a:rPr>
              <a:t>,22</a:t>
            </a:r>
            <a:r>
              <a:rPr kumimoji="1" lang="ja-JP" altLang="en-US" sz="2000">
                <a:solidFill>
                  <a:srgbClr val="2F7C75"/>
                </a:solidFill>
              </a:rPr>
              <a:t>時台　計</a:t>
            </a:r>
            <a:r>
              <a:rPr kumimoji="1" lang="en-US" altLang="ja-JP" sz="2000">
                <a:solidFill>
                  <a:srgbClr val="2F7C75"/>
                </a:solidFill>
              </a:rPr>
              <a:t>4</a:t>
            </a:r>
            <a:r>
              <a:rPr kumimoji="1" lang="ja-JP" altLang="en-US" sz="2000">
                <a:solidFill>
                  <a:srgbClr val="2F7C75"/>
                </a:solidFill>
              </a:rPr>
              <a:t>項目</a:t>
            </a:r>
            <a:endParaRPr kumimoji="1" lang="en-US" altLang="ja-JP" sz="2000">
              <a:solidFill>
                <a:srgbClr val="2F7C75"/>
              </a:solidFill>
            </a:endParaRPr>
          </a:p>
          <a:p>
            <a:endParaRPr kumimoji="1" lang="en-US" altLang="ja-JP" sz="2000">
              <a:solidFill>
                <a:srgbClr val="2F7C75"/>
              </a:solidFill>
            </a:endParaRPr>
          </a:p>
          <a:p>
            <a:r>
              <a:rPr kumimoji="1" lang="ja-JP" altLang="en-US" sz="2000">
                <a:solidFill>
                  <a:srgbClr val="2F7C75"/>
                </a:solidFill>
              </a:rPr>
              <a:t>曜日</a:t>
            </a:r>
            <a:r>
              <a:rPr kumimoji="1" lang="en-US" altLang="ja-JP" sz="2000">
                <a:solidFill>
                  <a:srgbClr val="2F7C75"/>
                </a:solidFill>
              </a:rPr>
              <a:t>:</a:t>
            </a:r>
            <a:r>
              <a:rPr kumimoji="1" lang="ja-JP" altLang="en-US" sz="2000">
                <a:solidFill>
                  <a:srgbClr val="2F7C75"/>
                </a:solidFill>
              </a:rPr>
              <a:t>月曜日</a:t>
            </a:r>
            <a:r>
              <a:rPr kumimoji="1" lang="en-US" altLang="ja-JP" sz="2000">
                <a:solidFill>
                  <a:srgbClr val="2F7C75"/>
                </a:solidFill>
              </a:rPr>
              <a:t>,</a:t>
            </a:r>
            <a:r>
              <a:rPr kumimoji="1" lang="ja-JP" altLang="en-US" sz="2000">
                <a:solidFill>
                  <a:srgbClr val="2F7C75"/>
                </a:solidFill>
              </a:rPr>
              <a:t>火曜日</a:t>
            </a:r>
            <a:r>
              <a:rPr kumimoji="1" lang="en-US" altLang="ja-JP" sz="2000">
                <a:solidFill>
                  <a:srgbClr val="2F7C75"/>
                </a:solidFill>
              </a:rPr>
              <a:t>,</a:t>
            </a:r>
            <a:r>
              <a:rPr kumimoji="1" lang="ja-JP" altLang="en-US" sz="2000">
                <a:solidFill>
                  <a:srgbClr val="2F7C75"/>
                </a:solidFill>
              </a:rPr>
              <a:t>水曜日</a:t>
            </a:r>
            <a:r>
              <a:rPr kumimoji="1" lang="en-US" altLang="ja-JP" sz="2000">
                <a:solidFill>
                  <a:srgbClr val="2F7C75"/>
                </a:solidFill>
              </a:rPr>
              <a:t>,</a:t>
            </a:r>
            <a:r>
              <a:rPr kumimoji="1" lang="ja-JP" altLang="en-US" sz="2000">
                <a:solidFill>
                  <a:srgbClr val="2F7C75"/>
                </a:solidFill>
              </a:rPr>
              <a:t>木曜日</a:t>
            </a:r>
            <a:r>
              <a:rPr kumimoji="1" lang="en-US" altLang="ja-JP" sz="2000">
                <a:solidFill>
                  <a:srgbClr val="2F7C75"/>
                </a:solidFill>
              </a:rPr>
              <a:t>,</a:t>
            </a:r>
            <a:r>
              <a:rPr kumimoji="1" lang="ja-JP" altLang="en-US" sz="2000">
                <a:solidFill>
                  <a:srgbClr val="2F7C75"/>
                </a:solidFill>
              </a:rPr>
              <a:t>金曜日</a:t>
            </a:r>
            <a:r>
              <a:rPr kumimoji="1" lang="en-US" altLang="ja-JP" sz="2000">
                <a:solidFill>
                  <a:srgbClr val="2F7C75"/>
                </a:solidFill>
              </a:rPr>
              <a:t>,</a:t>
            </a:r>
            <a:r>
              <a:rPr kumimoji="1" lang="ja-JP" altLang="en-US" sz="2000">
                <a:solidFill>
                  <a:srgbClr val="2F7C75"/>
                </a:solidFill>
              </a:rPr>
              <a:t>土曜日</a:t>
            </a:r>
            <a:r>
              <a:rPr kumimoji="1" lang="en-US" altLang="ja-JP" sz="2000">
                <a:solidFill>
                  <a:srgbClr val="2F7C75"/>
                </a:solidFill>
              </a:rPr>
              <a:t>,</a:t>
            </a:r>
            <a:r>
              <a:rPr kumimoji="1" lang="ja-JP" altLang="en-US" sz="2000">
                <a:solidFill>
                  <a:srgbClr val="2F7C75"/>
                </a:solidFill>
              </a:rPr>
              <a:t>日曜日　計</a:t>
            </a:r>
            <a:r>
              <a:rPr kumimoji="1" lang="en-US" altLang="ja-JP" sz="2000">
                <a:solidFill>
                  <a:srgbClr val="2F7C75"/>
                </a:solidFill>
              </a:rPr>
              <a:t>7</a:t>
            </a:r>
            <a:r>
              <a:rPr kumimoji="1" lang="ja-JP" altLang="en-US" sz="2000">
                <a:solidFill>
                  <a:srgbClr val="2F7C75"/>
                </a:solidFill>
              </a:rPr>
              <a:t>項目</a:t>
            </a:r>
            <a:endParaRPr kumimoji="1" lang="en-US" altLang="ja-JP" sz="2000">
              <a:solidFill>
                <a:srgbClr val="2F7C75"/>
              </a:solidFill>
            </a:endParaRPr>
          </a:p>
          <a:p>
            <a:endParaRPr kumimoji="1" lang="en-US" altLang="ja-JP" sz="2000">
              <a:solidFill>
                <a:srgbClr val="2F7C75"/>
              </a:solidFill>
            </a:endParaRPr>
          </a:p>
          <a:p>
            <a:r>
              <a:rPr kumimoji="1" lang="ja-JP" altLang="en-US" sz="2000">
                <a:solidFill>
                  <a:srgbClr val="2F7C75"/>
                </a:solidFill>
              </a:rPr>
              <a:t>放送局</a:t>
            </a:r>
            <a:r>
              <a:rPr kumimoji="1" lang="en-US" altLang="ja-JP" sz="2000">
                <a:solidFill>
                  <a:srgbClr val="2F7C75"/>
                </a:solidFill>
              </a:rPr>
              <a:t>:NHK</a:t>
            </a:r>
            <a:r>
              <a:rPr kumimoji="1" lang="ja-JP" altLang="en-US" sz="2000">
                <a:solidFill>
                  <a:srgbClr val="2F7C75"/>
                </a:solidFill>
              </a:rPr>
              <a:t>総合</a:t>
            </a:r>
            <a:r>
              <a:rPr kumimoji="1" lang="en-US" altLang="ja-JP" sz="2000">
                <a:solidFill>
                  <a:srgbClr val="2F7C75"/>
                </a:solidFill>
              </a:rPr>
              <a:t>,</a:t>
            </a:r>
            <a:r>
              <a:rPr kumimoji="1" lang="ja-JP" altLang="en-US" sz="2000">
                <a:solidFill>
                  <a:srgbClr val="2F7C75"/>
                </a:solidFill>
              </a:rPr>
              <a:t>日本テレビ</a:t>
            </a:r>
            <a:r>
              <a:rPr kumimoji="1" lang="en-US" altLang="ja-JP" sz="2000">
                <a:solidFill>
                  <a:srgbClr val="2F7C75"/>
                </a:solidFill>
              </a:rPr>
              <a:t>,TBS,</a:t>
            </a:r>
            <a:r>
              <a:rPr kumimoji="1" lang="ja-JP" altLang="en-US" sz="2000">
                <a:solidFill>
                  <a:srgbClr val="2F7C75"/>
                </a:solidFill>
              </a:rPr>
              <a:t>テレビ東京</a:t>
            </a:r>
            <a:r>
              <a:rPr kumimoji="1" lang="en-US" altLang="ja-JP" sz="2000">
                <a:solidFill>
                  <a:srgbClr val="2F7C75"/>
                </a:solidFill>
              </a:rPr>
              <a:t>,</a:t>
            </a:r>
            <a:r>
              <a:rPr kumimoji="1" lang="ja-JP" altLang="en-US" sz="2000">
                <a:solidFill>
                  <a:srgbClr val="2F7C75"/>
                </a:solidFill>
              </a:rPr>
              <a:t>フジテレビ</a:t>
            </a:r>
            <a:r>
              <a:rPr kumimoji="1" lang="en-US" altLang="ja-JP" sz="2000">
                <a:solidFill>
                  <a:srgbClr val="2F7C75"/>
                </a:solidFill>
              </a:rPr>
              <a:t>,</a:t>
            </a:r>
            <a:r>
              <a:rPr kumimoji="1" lang="ja-JP" altLang="en-US" sz="2000">
                <a:solidFill>
                  <a:srgbClr val="2F7C75"/>
                </a:solidFill>
              </a:rPr>
              <a:t>テレビ朝日　計</a:t>
            </a:r>
            <a:r>
              <a:rPr kumimoji="1" lang="en-US" altLang="ja-JP" sz="2000">
                <a:solidFill>
                  <a:srgbClr val="2F7C75"/>
                </a:solidFill>
              </a:rPr>
              <a:t>6</a:t>
            </a:r>
            <a:r>
              <a:rPr kumimoji="1" lang="ja-JP" altLang="en-US" sz="2000">
                <a:solidFill>
                  <a:srgbClr val="2F7C75"/>
                </a:solidFill>
              </a:rPr>
              <a:t>項目</a:t>
            </a:r>
            <a:endParaRPr kumimoji="1" lang="en-US" altLang="ja-JP" sz="2000">
              <a:solidFill>
                <a:srgbClr val="2F7C75"/>
              </a:solidFill>
            </a:endParaRPr>
          </a:p>
        </p:txBody>
      </p:sp>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p:txBody>
          <a:bodyPr/>
          <a:lstStyle/>
          <a:p>
            <a:fld id="{A65A5C87-DF58-40C8-B092-1DE63DB4547E}" type="slidenum">
              <a:rPr lang="en-US" altLang="ja-JP" noProof="0" smtClean="0"/>
              <a:pPr/>
              <a:t>11</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426204"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2</a:t>
            </a:r>
            <a:r>
              <a:rPr kumimoji="1" lang="ja-JP" altLang="en-US" sz="3200">
                <a:solidFill>
                  <a:srgbClr val="2F7C75"/>
                </a:solidFill>
              </a:rPr>
              <a:t>　テレビ番組の分類やクラスタリングを行う</a:t>
            </a:r>
          </a:p>
        </p:txBody>
      </p:sp>
      <p:sp>
        <p:nvSpPr>
          <p:cNvPr id="11" name="正方形/長方形 10">
            <a:extLst>
              <a:ext uri="{FF2B5EF4-FFF2-40B4-BE49-F238E27FC236}">
                <a16:creationId xmlns:a16="http://schemas.microsoft.com/office/drawing/2014/main" id="{0D556994-6089-2A74-200E-0F1190A75C09}"/>
              </a:ext>
            </a:extLst>
          </p:cNvPr>
          <p:cNvSpPr/>
          <p:nvPr/>
        </p:nvSpPr>
        <p:spPr>
          <a:xfrm>
            <a:off x="1938020" y="4350051"/>
            <a:ext cx="8315960" cy="9035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rgbClr val="2F7C75"/>
                </a:solidFill>
              </a:rPr>
              <a:t>以上の項目に分けた</a:t>
            </a:r>
            <a:r>
              <a:rPr kumimoji="1" lang="ja-JP" altLang="en-US">
                <a:solidFill>
                  <a:srgbClr val="C00000"/>
                </a:solidFill>
              </a:rPr>
              <a:t>計</a:t>
            </a:r>
            <a:r>
              <a:rPr kumimoji="1" lang="en-US" altLang="ja-JP">
                <a:solidFill>
                  <a:srgbClr val="C00000"/>
                </a:solidFill>
              </a:rPr>
              <a:t>168</a:t>
            </a:r>
            <a:r>
              <a:rPr kumimoji="1" lang="ja-JP" altLang="en-US">
                <a:solidFill>
                  <a:srgbClr val="2F7C75"/>
                </a:solidFill>
              </a:rPr>
              <a:t>の視聴率データについて</a:t>
            </a:r>
            <a:endParaRPr kumimoji="1" lang="en-US" altLang="ja-JP">
              <a:solidFill>
                <a:srgbClr val="2F7C75"/>
              </a:solidFill>
            </a:endParaRPr>
          </a:p>
          <a:p>
            <a:pPr algn="ctr"/>
            <a:r>
              <a:rPr kumimoji="1" lang="ja-JP" altLang="en-US">
                <a:solidFill>
                  <a:srgbClr val="2F7C75"/>
                </a:solidFill>
              </a:rPr>
              <a:t>各データに属する</a:t>
            </a:r>
            <a:r>
              <a:rPr kumimoji="1" lang="ja-JP" altLang="en-US">
                <a:solidFill>
                  <a:srgbClr val="C00000"/>
                </a:solidFill>
              </a:rPr>
              <a:t>視聴率の平均と分散をデータの変数</a:t>
            </a:r>
            <a:r>
              <a:rPr kumimoji="1" lang="ja-JP" altLang="en-US">
                <a:solidFill>
                  <a:srgbClr val="2F7C75"/>
                </a:solidFill>
              </a:rPr>
              <a:t>として</a:t>
            </a:r>
            <a:endParaRPr kumimoji="1" lang="en-US" altLang="ja-JP">
              <a:solidFill>
                <a:srgbClr val="2F7C75"/>
              </a:solidFill>
            </a:endParaRPr>
          </a:p>
          <a:p>
            <a:pPr algn="ctr"/>
            <a:r>
              <a:rPr kumimoji="1" lang="en-US" altLang="ja-JP">
                <a:solidFill>
                  <a:srgbClr val="2F7C75"/>
                </a:solidFill>
              </a:rPr>
              <a:t>K-means</a:t>
            </a:r>
            <a:r>
              <a:rPr kumimoji="1" lang="ja-JP" altLang="en-US">
                <a:solidFill>
                  <a:srgbClr val="2F7C75"/>
                </a:solidFill>
              </a:rPr>
              <a:t>法を用いてクラスタリングを行う</a:t>
            </a:r>
            <a:endParaRPr kumimoji="1" lang="en-US" altLang="ja-JP">
              <a:solidFill>
                <a:srgbClr val="2F7C75"/>
              </a:solidFill>
            </a:endParaRPr>
          </a:p>
        </p:txBody>
      </p:sp>
      <p:sp>
        <p:nvSpPr>
          <p:cNvPr id="12" name="テキスト ボックス 11">
            <a:extLst>
              <a:ext uri="{FF2B5EF4-FFF2-40B4-BE49-F238E27FC236}">
                <a16:creationId xmlns:a16="http://schemas.microsoft.com/office/drawing/2014/main" id="{71C9FC6D-7218-39EE-4480-928C6219C776}"/>
              </a:ext>
            </a:extLst>
          </p:cNvPr>
          <p:cNvSpPr txBox="1"/>
          <p:nvPr/>
        </p:nvSpPr>
        <p:spPr>
          <a:xfrm>
            <a:off x="1938020" y="1489667"/>
            <a:ext cx="6096000" cy="523220"/>
          </a:xfrm>
          <a:prstGeom prst="rect">
            <a:avLst/>
          </a:prstGeom>
          <a:noFill/>
        </p:spPr>
        <p:txBody>
          <a:bodyPr wrap="square">
            <a:spAutoFit/>
          </a:bodyPr>
          <a:lstStyle/>
          <a:p>
            <a:r>
              <a:rPr kumimoji="1" lang="ja-JP" altLang="en-US" sz="2800">
                <a:solidFill>
                  <a:srgbClr val="2F7C75"/>
                </a:solidFill>
              </a:rPr>
              <a:t>クラスタリングの対象</a:t>
            </a:r>
            <a:endParaRPr kumimoji="1" lang="en-US" altLang="ja-JP" sz="2800">
              <a:solidFill>
                <a:srgbClr val="2F7C75"/>
              </a:solidFill>
            </a:endParaRPr>
          </a:p>
        </p:txBody>
      </p:sp>
    </p:spTree>
    <p:extLst>
      <p:ext uri="{BB962C8B-B14F-4D97-AF65-F5344CB8AC3E}">
        <p14:creationId xmlns:p14="http://schemas.microsoft.com/office/powerpoint/2010/main" val="770529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p:txBody>
          <a:bodyPr/>
          <a:lstStyle/>
          <a:p>
            <a:fld id="{A65A5C87-DF58-40C8-B092-1DE63DB4547E}" type="slidenum">
              <a:rPr lang="en-US" altLang="ja-JP" noProof="0" smtClean="0"/>
              <a:pPr/>
              <a:t>12</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426204"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2</a:t>
            </a:r>
            <a:r>
              <a:rPr kumimoji="1" lang="ja-JP" altLang="en-US" sz="3200">
                <a:solidFill>
                  <a:srgbClr val="2F7C75"/>
                </a:solidFill>
              </a:rPr>
              <a:t>　テレビ番組の分類やクラスタリングを行う</a:t>
            </a:r>
          </a:p>
        </p:txBody>
      </p:sp>
      <p:sp>
        <p:nvSpPr>
          <p:cNvPr id="12" name="テキスト ボックス 11">
            <a:extLst>
              <a:ext uri="{FF2B5EF4-FFF2-40B4-BE49-F238E27FC236}">
                <a16:creationId xmlns:a16="http://schemas.microsoft.com/office/drawing/2014/main" id="{71C9FC6D-7218-39EE-4480-928C6219C776}"/>
              </a:ext>
            </a:extLst>
          </p:cNvPr>
          <p:cNvSpPr txBox="1"/>
          <p:nvPr/>
        </p:nvSpPr>
        <p:spPr>
          <a:xfrm>
            <a:off x="1938020" y="1489667"/>
            <a:ext cx="6096000" cy="523220"/>
          </a:xfrm>
          <a:prstGeom prst="rect">
            <a:avLst/>
          </a:prstGeom>
          <a:noFill/>
        </p:spPr>
        <p:txBody>
          <a:bodyPr wrap="square">
            <a:spAutoFit/>
          </a:bodyPr>
          <a:lstStyle/>
          <a:p>
            <a:r>
              <a:rPr kumimoji="1" lang="ja-JP" altLang="en-US" sz="2800">
                <a:solidFill>
                  <a:srgbClr val="2F7C75"/>
                </a:solidFill>
              </a:rPr>
              <a:t>クラスタリングの結果</a:t>
            </a:r>
            <a:endParaRPr kumimoji="1" lang="en-US" altLang="ja-JP" sz="2800">
              <a:solidFill>
                <a:srgbClr val="2F7C75"/>
              </a:solidFill>
            </a:endParaRPr>
          </a:p>
        </p:txBody>
      </p:sp>
      <p:pic>
        <p:nvPicPr>
          <p:cNvPr id="7" name="図 6" descr="グラフ, 散布図&#10;&#10;自動的に生成された説明">
            <a:extLst>
              <a:ext uri="{FF2B5EF4-FFF2-40B4-BE49-F238E27FC236}">
                <a16:creationId xmlns:a16="http://schemas.microsoft.com/office/drawing/2014/main" id="{3C4725D8-6995-6AFD-5575-3A95A3A60537}"/>
              </a:ext>
            </a:extLst>
          </p:cNvPr>
          <p:cNvPicPr>
            <a:picLocks noChangeAspect="1"/>
          </p:cNvPicPr>
          <p:nvPr/>
        </p:nvPicPr>
        <p:blipFill>
          <a:blip r:embed="rId3"/>
          <a:stretch>
            <a:fillRect/>
          </a:stretch>
        </p:blipFill>
        <p:spPr>
          <a:xfrm>
            <a:off x="3548742" y="2042956"/>
            <a:ext cx="4968250" cy="3325375"/>
          </a:xfrm>
          <a:prstGeom prst="rect">
            <a:avLst/>
          </a:prstGeom>
        </p:spPr>
      </p:pic>
      <p:sp>
        <p:nvSpPr>
          <p:cNvPr id="8" name="テキスト ボックス 7">
            <a:extLst>
              <a:ext uri="{FF2B5EF4-FFF2-40B4-BE49-F238E27FC236}">
                <a16:creationId xmlns:a16="http://schemas.microsoft.com/office/drawing/2014/main" id="{79CC63EB-5A3F-FC54-1A38-4A44C60CF435}"/>
              </a:ext>
            </a:extLst>
          </p:cNvPr>
          <p:cNvSpPr txBox="1"/>
          <p:nvPr/>
        </p:nvSpPr>
        <p:spPr>
          <a:xfrm>
            <a:off x="3994172" y="5755000"/>
            <a:ext cx="1327355" cy="369332"/>
          </a:xfrm>
          <a:prstGeom prst="rect">
            <a:avLst/>
          </a:prstGeom>
          <a:noFill/>
        </p:spPr>
        <p:txBody>
          <a:bodyPr wrap="square" rtlCol="0">
            <a:spAutoFit/>
          </a:bodyPr>
          <a:lstStyle/>
          <a:p>
            <a:pPr algn="ctr"/>
            <a:r>
              <a:rPr kumimoji="1" lang="ja-JP" altLang="en-US"/>
              <a:t>図</a:t>
            </a:r>
            <a:r>
              <a:rPr kumimoji="1" lang="en-US" altLang="ja-JP"/>
              <a:t>19 </a:t>
            </a:r>
            <a:endParaRPr kumimoji="1" lang="ja-JP" altLang="en-US"/>
          </a:p>
        </p:txBody>
      </p:sp>
      <p:sp>
        <p:nvSpPr>
          <p:cNvPr id="9" name="テキスト ボックス 8">
            <a:extLst>
              <a:ext uri="{FF2B5EF4-FFF2-40B4-BE49-F238E27FC236}">
                <a16:creationId xmlns:a16="http://schemas.microsoft.com/office/drawing/2014/main" id="{21573CBF-FE63-15C4-11FC-072975C19852}"/>
              </a:ext>
            </a:extLst>
          </p:cNvPr>
          <p:cNvSpPr txBox="1"/>
          <p:nvPr/>
        </p:nvSpPr>
        <p:spPr>
          <a:xfrm>
            <a:off x="4929535" y="5755000"/>
            <a:ext cx="3287485" cy="646331"/>
          </a:xfrm>
          <a:prstGeom prst="rect">
            <a:avLst/>
          </a:prstGeom>
          <a:noFill/>
        </p:spPr>
        <p:txBody>
          <a:bodyPr wrap="square" rtlCol="0">
            <a:spAutoFit/>
          </a:bodyPr>
          <a:lstStyle/>
          <a:p>
            <a:pPr algn="just"/>
            <a:r>
              <a:rPr kumimoji="1" lang="ja-JP" altLang="en-US"/>
              <a:t>視聴率の平均と分散の散布図と</a:t>
            </a:r>
            <a:endParaRPr kumimoji="1" lang="en-US" altLang="ja-JP"/>
          </a:p>
          <a:p>
            <a:pPr algn="just"/>
            <a:r>
              <a:rPr kumimoji="1" lang="ja-JP" altLang="en-US"/>
              <a:t>クラスタリング結果</a:t>
            </a:r>
            <a:r>
              <a:rPr kumimoji="1" lang="en-US" altLang="ja-JP"/>
              <a:t> </a:t>
            </a:r>
            <a:endParaRPr kumimoji="1" lang="ja-JP" altLang="en-US"/>
          </a:p>
        </p:txBody>
      </p:sp>
      <p:sp>
        <p:nvSpPr>
          <p:cNvPr id="13" name="楕円 12">
            <a:extLst>
              <a:ext uri="{FF2B5EF4-FFF2-40B4-BE49-F238E27FC236}">
                <a16:creationId xmlns:a16="http://schemas.microsoft.com/office/drawing/2014/main" id="{249DBAF5-A0ED-FC2D-96FD-92E97F83B2FB}"/>
              </a:ext>
            </a:extLst>
          </p:cNvPr>
          <p:cNvSpPr/>
          <p:nvPr/>
        </p:nvSpPr>
        <p:spPr>
          <a:xfrm rot="501597">
            <a:off x="4223657" y="2157133"/>
            <a:ext cx="4463143" cy="1641978"/>
          </a:xfrm>
          <a:prstGeom prst="ellipse">
            <a:avLst/>
          </a:prstGeom>
          <a:noFill/>
          <a:ln w="31750">
            <a:solidFill>
              <a:srgbClr val="4B9D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A90B0BDB-5863-DF1F-3654-68054D7041D6}"/>
              </a:ext>
            </a:extLst>
          </p:cNvPr>
          <p:cNvSpPr/>
          <p:nvPr/>
        </p:nvSpPr>
        <p:spPr>
          <a:xfrm rot="21403423">
            <a:off x="6199400" y="3755794"/>
            <a:ext cx="2167675" cy="831746"/>
          </a:xfrm>
          <a:prstGeom prst="ellipse">
            <a:avLst/>
          </a:prstGeom>
          <a:noFill/>
          <a:ln w="31750">
            <a:solidFill>
              <a:srgbClr val="6D5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FBB9E0B5-E851-F286-C640-17D90252CC24}"/>
              </a:ext>
            </a:extLst>
          </p:cNvPr>
          <p:cNvSpPr/>
          <p:nvPr/>
        </p:nvSpPr>
        <p:spPr>
          <a:xfrm rot="739999">
            <a:off x="4065713" y="3721586"/>
            <a:ext cx="2422767" cy="1275477"/>
          </a:xfrm>
          <a:prstGeom prst="ellipse">
            <a:avLst/>
          </a:prstGeom>
          <a:noFill/>
          <a:ln w="31750">
            <a:solidFill>
              <a:srgbClr val="FA7A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20576C7-238E-B49C-1691-E49919C53868}"/>
              </a:ext>
            </a:extLst>
          </p:cNvPr>
          <p:cNvSpPr/>
          <p:nvPr/>
        </p:nvSpPr>
        <p:spPr>
          <a:xfrm>
            <a:off x="9000000" y="1534339"/>
            <a:ext cx="1800000" cy="1800000"/>
          </a:xfrm>
          <a:prstGeom prst="rect">
            <a:avLst/>
          </a:prstGeom>
          <a:ln w="28575">
            <a:solidFill>
              <a:srgbClr val="4B9D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rgbClr val="2F7C75"/>
                </a:solidFill>
              </a:rPr>
              <a:t>class0</a:t>
            </a:r>
          </a:p>
          <a:p>
            <a:pPr algn="ctr"/>
            <a:endParaRPr kumimoji="1" lang="en-US" altLang="ja-JP">
              <a:solidFill>
                <a:srgbClr val="2F7C75"/>
              </a:solidFill>
            </a:endParaRPr>
          </a:p>
          <a:p>
            <a:pPr algn="ctr"/>
            <a:r>
              <a:rPr kumimoji="1" lang="ja-JP" altLang="en-US">
                <a:solidFill>
                  <a:srgbClr val="2F7C75"/>
                </a:solidFill>
              </a:rPr>
              <a:t>高分散</a:t>
            </a:r>
          </a:p>
          <a:p>
            <a:pPr algn="ctr"/>
            <a:endParaRPr kumimoji="1" lang="en-US" altLang="ja-JP">
              <a:solidFill>
                <a:srgbClr val="2F7C75"/>
              </a:solidFill>
            </a:endParaRPr>
          </a:p>
          <a:p>
            <a:pPr marL="285750" indent="-285750" algn="just">
              <a:buFont typeface="Arial" panose="020B0604020202020204" pitchFamily="34" charset="0"/>
              <a:buChar char="•"/>
            </a:pPr>
            <a:r>
              <a:rPr kumimoji="1" lang="ja-JP" altLang="en-US">
                <a:solidFill>
                  <a:srgbClr val="2F7C75"/>
                </a:solidFill>
              </a:rPr>
              <a:t>視聴者が浮動</a:t>
            </a:r>
            <a:endParaRPr kumimoji="1" lang="en-US" altLang="ja-JP">
              <a:solidFill>
                <a:srgbClr val="2F7C75"/>
              </a:solidFill>
            </a:endParaRPr>
          </a:p>
          <a:p>
            <a:pPr marL="285750" indent="-285750" algn="just">
              <a:buFont typeface="Arial" panose="020B0604020202020204" pitchFamily="34" charset="0"/>
              <a:buChar char="•"/>
            </a:pPr>
            <a:r>
              <a:rPr kumimoji="1" lang="ja-JP" altLang="en-US">
                <a:solidFill>
                  <a:srgbClr val="2F7C75"/>
                </a:solidFill>
              </a:rPr>
              <a:t>注目度が高い</a:t>
            </a:r>
            <a:endParaRPr kumimoji="1" lang="en-US" altLang="ja-JP">
              <a:solidFill>
                <a:srgbClr val="2F7C75"/>
              </a:solidFill>
            </a:endParaRPr>
          </a:p>
        </p:txBody>
      </p:sp>
      <p:sp>
        <p:nvSpPr>
          <p:cNvPr id="17" name="正方形/長方形 16">
            <a:extLst>
              <a:ext uri="{FF2B5EF4-FFF2-40B4-BE49-F238E27FC236}">
                <a16:creationId xmlns:a16="http://schemas.microsoft.com/office/drawing/2014/main" id="{60AE39FE-3B74-C007-9A9D-813162F567DF}"/>
              </a:ext>
            </a:extLst>
          </p:cNvPr>
          <p:cNvSpPr/>
          <p:nvPr/>
        </p:nvSpPr>
        <p:spPr>
          <a:xfrm>
            <a:off x="9000000" y="4320000"/>
            <a:ext cx="1800000" cy="1800000"/>
          </a:xfrm>
          <a:prstGeom prst="rect">
            <a:avLst/>
          </a:prstGeom>
          <a:ln w="28575">
            <a:solidFill>
              <a:srgbClr val="6D5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rgbClr val="2F7C75"/>
                </a:solidFill>
              </a:rPr>
              <a:t>class2</a:t>
            </a:r>
          </a:p>
          <a:p>
            <a:pPr algn="ctr"/>
            <a:endParaRPr kumimoji="1" lang="en-US" altLang="ja-JP">
              <a:solidFill>
                <a:srgbClr val="2F7C75"/>
              </a:solidFill>
            </a:endParaRPr>
          </a:p>
          <a:p>
            <a:pPr algn="ctr"/>
            <a:r>
              <a:rPr kumimoji="1" lang="ja-JP" altLang="en-US">
                <a:solidFill>
                  <a:srgbClr val="2F7C75"/>
                </a:solidFill>
              </a:rPr>
              <a:t>低分散・高平均</a:t>
            </a:r>
            <a:endParaRPr kumimoji="1" lang="en-US" altLang="ja-JP">
              <a:solidFill>
                <a:srgbClr val="2F7C75"/>
              </a:solidFill>
            </a:endParaRPr>
          </a:p>
          <a:p>
            <a:pPr algn="ctr"/>
            <a:endParaRPr kumimoji="1" lang="en-US" altLang="ja-JP">
              <a:solidFill>
                <a:srgbClr val="2F7C75"/>
              </a:solidFill>
            </a:endParaRPr>
          </a:p>
          <a:p>
            <a:pPr marL="285750" indent="-285750" algn="just">
              <a:buFont typeface="Arial" panose="020B0604020202020204" pitchFamily="34" charset="0"/>
              <a:buChar char="•"/>
            </a:pPr>
            <a:r>
              <a:rPr kumimoji="1" lang="ja-JP" altLang="en-US">
                <a:solidFill>
                  <a:srgbClr val="2F7C75"/>
                </a:solidFill>
              </a:rPr>
              <a:t>視聴者が固定</a:t>
            </a:r>
            <a:endParaRPr kumimoji="1" lang="en-US" altLang="ja-JP">
              <a:solidFill>
                <a:srgbClr val="2F7C75"/>
              </a:solidFill>
            </a:endParaRPr>
          </a:p>
          <a:p>
            <a:pPr marL="285750" indent="-285750" algn="just">
              <a:buFont typeface="Arial" panose="020B0604020202020204" pitchFamily="34" charset="0"/>
              <a:buChar char="•"/>
            </a:pPr>
            <a:r>
              <a:rPr kumimoji="1" lang="ja-JP" altLang="en-US">
                <a:solidFill>
                  <a:srgbClr val="2F7C75"/>
                </a:solidFill>
              </a:rPr>
              <a:t>人気が高い</a:t>
            </a:r>
            <a:endParaRPr kumimoji="1" lang="en-US" altLang="ja-JP">
              <a:solidFill>
                <a:srgbClr val="2F7C75"/>
              </a:solidFill>
            </a:endParaRPr>
          </a:p>
        </p:txBody>
      </p:sp>
      <p:sp>
        <p:nvSpPr>
          <p:cNvPr id="6" name="正方形/長方形 5">
            <a:extLst>
              <a:ext uri="{FF2B5EF4-FFF2-40B4-BE49-F238E27FC236}">
                <a16:creationId xmlns:a16="http://schemas.microsoft.com/office/drawing/2014/main" id="{28C7C0E6-CE70-C735-28FD-F4B1CB4CB5DF}"/>
              </a:ext>
            </a:extLst>
          </p:cNvPr>
          <p:cNvSpPr/>
          <p:nvPr/>
        </p:nvSpPr>
        <p:spPr>
          <a:xfrm>
            <a:off x="1439047" y="4320000"/>
            <a:ext cx="1800000" cy="1800000"/>
          </a:xfrm>
          <a:prstGeom prst="rect">
            <a:avLst/>
          </a:prstGeom>
          <a:ln w="28575">
            <a:solidFill>
              <a:srgbClr val="FA7A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rgbClr val="2F7C75"/>
                </a:solidFill>
              </a:rPr>
              <a:t>class1</a:t>
            </a:r>
          </a:p>
          <a:p>
            <a:pPr algn="ctr"/>
            <a:endParaRPr kumimoji="1" lang="en-US" altLang="ja-JP">
              <a:solidFill>
                <a:srgbClr val="2F7C75"/>
              </a:solidFill>
            </a:endParaRPr>
          </a:p>
          <a:p>
            <a:pPr algn="ctr"/>
            <a:r>
              <a:rPr kumimoji="1" lang="ja-JP" altLang="en-US">
                <a:solidFill>
                  <a:srgbClr val="2F7C75"/>
                </a:solidFill>
              </a:rPr>
              <a:t>低分散・低平均</a:t>
            </a:r>
            <a:endParaRPr kumimoji="1" lang="en-US" altLang="ja-JP">
              <a:solidFill>
                <a:srgbClr val="2F7C75"/>
              </a:solidFill>
            </a:endParaRPr>
          </a:p>
          <a:p>
            <a:pPr algn="ctr"/>
            <a:endParaRPr kumimoji="1" lang="en-US" altLang="ja-JP">
              <a:solidFill>
                <a:srgbClr val="2F7C75"/>
              </a:solidFill>
            </a:endParaRPr>
          </a:p>
          <a:p>
            <a:pPr marL="285750" indent="-285750" algn="just">
              <a:buFont typeface="Arial" panose="020B0604020202020204" pitchFamily="34" charset="0"/>
              <a:buChar char="•"/>
            </a:pPr>
            <a:r>
              <a:rPr kumimoji="1" lang="ja-JP" altLang="en-US">
                <a:solidFill>
                  <a:srgbClr val="2F7C75"/>
                </a:solidFill>
              </a:rPr>
              <a:t>視聴者が固定</a:t>
            </a:r>
            <a:endParaRPr kumimoji="1" lang="en-US" altLang="ja-JP">
              <a:solidFill>
                <a:srgbClr val="2F7C75"/>
              </a:solidFill>
            </a:endParaRPr>
          </a:p>
          <a:p>
            <a:pPr marL="285750" indent="-285750" algn="just">
              <a:buFont typeface="Arial" panose="020B0604020202020204" pitchFamily="34" charset="0"/>
              <a:buChar char="•"/>
            </a:pPr>
            <a:r>
              <a:rPr kumimoji="1" lang="ja-JP" altLang="en-US">
                <a:solidFill>
                  <a:srgbClr val="2F7C75"/>
                </a:solidFill>
              </a:rPr>
              <a:t>人気が低い</a:t>
            </a:r>
            <a:endParaRPr kumimoji="1" lang="en-US" altLang="ja-JP">
              <a:solidFill>
                <a:srgbClr val="2F7C75"/>
              </a:solidFill>
            </a:endParaRPr>
          </a:p>
        </p:txBody>
      </p:sp>
      <p:sp>
        <p:nvSpPr>
          <p:cNvPr id="10" name="テキスト ボックス 9">
            <a:extLst>
              <a:ext uri="{FF2B5EF4-FFF2-40B4-BE49-F238E27FC236}">
                <a16:creationId xmlns:a16="http://schemas.microsoft.com/office/drawing/2014/main" id="{3128EB3D-74BD-97B1-F535-19F6AA347A97}"/>
              </a:ext>
            </a:extLst>
          </p:cNvPr>
          <p:cNvSpPr txBox="1"/>
          <p:nvPr/>
        </p:nvSpPr>
        <p:spPr>
          <a:xfrm>
            <a:off x="5633709" y="5216501"/>
            <a:ext cx="1327355" cy="461665"/>
          </a:xfrm>
          <a:prstGeom prst="rect">
            <a:avLst/>
          </a:prstGeom>
          <a:noFill/>
        </p:spPr>
        <p:txBody>
          <a:bodyPr wrap="square" rtlCol="0">
            <a:spAutoFit/>
          </a:bodyPr>
          <a:lstStyle/>
          <a:p>
            <a:pPr algn="ctr"/>
            <a:r>
              <a:rPr kumimoji="1" lang="ja-JP" altLang="en-US" sz="2400"/>
              <a:t>平均</a:t>
            </a:r>
            <a:r>
              <a:rPr kumimoji="1" lang="en-US" altLang="ja-JP"/>
              <a:t> </a:t>
            </a:r>
            <a:endParaRPr kumimoji="1" lang="ja-JP" altLang="en-US"/>
          </a:p>
        </p:txBody>
      </p:sp>
      <p:sp>
        <p:nvSpPr>
          <p:cNvPr id="11" name="テキスト ボックス 10">
            <a:extLst>
              <a:ext uri="{FF2B5EF4-FFF2-40B4-BE49-F238E27FC236}">
                <a16:creationId xmlns:a16="http://schemas.microsoft.com/office/drawing/2014/main" id="{7382DBC0-D2C4-639A-F61A-41CD3D15B3AB}"/>
              </a:ext>
            </a:extLst>
          </p:cNvPr>
          <p:cNvSpPr txBox="1"/>
          <p:nvPr/>
        </p:nvSpPr>
        <p:spPr>
          <a:xfrm>
            <a:off x="3214192" y="2966062"/>
            <a:ext cx="553998" cy="1109419"/>
          </a:xfrm>
          <a:prstGeom prst="rect">
            <a:avLst/>
          </a:prstGeom>
          <a:noFill/>
        </p:spPr>
        <p:txBody>
          <a:bodyPr vert="eaVert" wrap="square" rtlCol="0">
            <a:spAutoFit/>
          </a:bodyPr>
          <a:lstStyle/>
          <a:p>
            <a:pPr algn="ctr"/>
            <a:r>
              <a:rPr kumimoji="1" lang="ja-JP" altLang="en-US" sz="2400"/>
              <a:t>分散</a:t>
            </a:r>
          </a:p>
        </p:txBody>
      </p:sp>
    </p:spTree>
    <p:extLst>
      <p:ext uri="{BB962C8B-B14F-4D97-AF65-F5344CB8AC3E}">
        <p14:creationId xmlns:p14="http://schemas.microsoft.com/office/powerpoint/2010/main" val="1871967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p:txBody>
          <a:bodyPr/>
          <a:lstStyle/>
          <a:p>
            <a:fld id="{A65A5C87-DF58-40C8-B092-1DE63DB4547E}" type="slidenum">
              <a:rPr lang="en-US" altLang="ja-JP" noProof="0" smtClean="0"/>
              <a:pPr/>
              <a:t>13</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426204"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2</a:t>
            </a:r>
            <a:r>
              <a:rPr kumimoji="1" lang="ja-JP" altLang="en-US" sz="3200">
                <a:solidFill>
                  <a:srgbClr val="2F7C75"/>
                </a:solidFill>
              </a:rPr>
              <a:t>　テレビ番組の分類やクラスタリングを行う</a:t>
            </a:r>
          </a:p>
        </p:txBody>
      </p:sp>
      <p:sp>
        <p:nvSpPr>
          <p:cNvPr id="11" name="テキスト ボックス 10">
            <a:extLst>
              <a:ext uri="{FF2B5EF4-FFF2-40B4-BE49-F238E27FC236}">
                <a16:creationId xmlns:a16="http://schemas.microsoft.com/office/drawing/2014/main" id="{929002A3-3516-A1F7-9BA9-52DA9EF4F77E}"/>
              </a:ext>
            </a:extLst>
          </p:cNvPr>
          <p:cNvSpPr txBox="1"/>
          <p:nvPr/>
        </p:nvSpPr>
        <p:spPr>
          <a:xfrm>
            <a:off x="948823" y="6172306"/>
            <a:ext cx="3276668" cy="369332"/>
          </a:xfrm>
          <a:prstGeom prst="rect">
            <a:avLst/>
          </a:prstGeom>
          <a:noFill/>
        </p:spPr>
        <p:txBody>
          <a:bodyPr wrap="square" rtlCol="0">
            <a:spAutoFit/>
          </a:bodyPr>
          <a:lstStyle/>
          <a:p>
            <a:pPr algn="ctr"/>
            <a:r>
              <a:rPr kumimoji="1" lang="ja-JP" altLang="en-US"/>
              <a:t>図</a:t>
            </a:r>
            <a:r>
              <a:rPr kumimoji="1" lang="en-US" altLang="ja-JP"/>
              <a:t>21</a:t>
            </a:r>
            <a:r>
              <a:rPr kumimoji="1" lang="ja-JP" altLang="en-US"/>
              <a:t> 放送局別クラスタ所属数</a:t>
            </a:r>
          </a:p>
        </p:txBody>
      </p:sp>
      <p:sp>
        <p:nvSpPr>
          <p:cNvPr id="12" name="テキスト ボックス 11">
            <a:extLst>
              <a:ext uri="{FF2B5EF4-FFF2-40B4-BE49-F238E27FC236}">
                <a16:creationId xmlns:a16="http://schemas.microsoft.com/office/drawing/2014/main" id="{60DA1311-FA55-A8D8-B623-144AE9A61A1F}"/>
              </a:ext>
            </a:extLst>
          </p:cNvPr>
          <p:cNvSpPr txBox="1"/>
          <p:nvPr/>
        </p:nvSpPr>
        <p:spPr>
          <a:xfrm>
            <a:off x="7445234" y="6173803"/>
            <a:ext cx="3688768" cy="369332"/>
          </a:xfrm>
          <a:prstGeom prst="rect">
            <a:avLst/>
          </a:prstGeom>
          <a:noFill/>
        </p:spPr>
        <p:txBody>
          <a:bodyPr wrap="square" rtlCol="0">
            <a:spAutoFit/>
          </a:bodyPr>
          <a:lstStyle/>
          <a:p>
            <a:pPr algn="ctr"/>
            <a:r>
              <a:rPr kumimoji="1" lang="ja-JP" altLang="en-US"/>
              <a:t>図</a:t>
            </a:r>
            <a:r>
              <a:rPr kumimoji="1" lang="en-US" altLang="ja-JP"/>
              <a:t>22</a:t>
            </a:r>
            <a:r>
              <a:rPr kumimoji="1" lang="ja-JP" altLang="en-US"/>
              <a:t> 曜日別クラスタ所属数</a:t>
            </a:r>
          </a:p>
        </p:txBody>
      </p:sp>
      <p:grpSp>
        <p:nvGrpSpPr>
          <p:cNvPr id="22" name="グループ化 21">
            <a:extLst>
              <a:ext uri="{FF2B5EF4-FFF2-40B4-BE49-F238E27FC236}">
                <a16:creationId xmlns:a16="http://schemas.microsoft.com/office/drawing/2014/main" id="{A81E9ABF-F01A-6479-11DF-37073BF352AB}"/>
              </a:ext>
            </a:extLst>
          </p:cNvPr>
          <p:cNvGrpSpPr/>
          <p:nvPr/>
        </p:nvGrpSpPr>
        <p:grpSpPr>
          <a:xfrm>
            <a:off x="4355457" y="2076813"/>
            <a:ext cx="5626743" cy="1875674"/>
            <a:chOff x="4355457" y="4641466"/>
            <a:chExt cx="5626743" cy="1875674"/>
          </a:xfrm>
        </p:grpSpPr>
        <p:sp>
          <p:nvSpPr>
            <p:cNvPr id="13" name="テキスト ボックス 12">
              <a:extLst>
                <a:ext uri="{FF2B5EF4-FFF2-40B4-BE49-F238E27FC236}">
                  <a16:creationId xmlns:a16="http://schemas.microsoft.com/office/drawing/2014/main" id="{9ECE4064-157E-947F-DD0B-A05F33F4D359}"/>
                </a:ext>
              </a:extLst>
            </p:cNvPr>
            <p:cNvSpPr txBox="1"/>
            <p:nvPr/>
          </p:nvSpPr>
          <p:spPr>
            <a:xfrm>
              <a:off x="4355457" y="6147808"/>
              <a:ext cx="3323809" cy="369332"/>
            </a:xfrm>
            <a:prstGeom prst="rect">
              <a:avLst/>
            </a:prstGeom>
            <a:noFill/>
          </p:spPr>
          <p:txBody>
            <a:bodyPr wrap="square" rtlCol="0">
              <a:spAutoFit/>
            </a:bodyPr>
            <a:lstStyle/>
            <a:p>
              <a:pPr algn="ctr"/>
              <a:r>
                <a:rPr kumimoji="1" lang="ja-JP" altLang="en-US"/>
                <a:t>図</a:t>
              </a:r>
              <a:r>
                <a:rPr kumimoji="1" lang="en-US" altLang="ja-JP"/>
                <a:t>20</a:t>
              </a:r>
              <a:r>
                <a:rPr kumimoji="1" lang="ja-JP" altLang="en-US"/>
                <a:t> 時間別クラスタ所属数</a:t>
              </a:r>
            </a:p>
          </p:txBody>
        </p:sp>
        <p:sp>
          <p:nvSpPr>
            <p:cNvPr id="14" name="吹き出し: 四角形 13">
              <a:extLst>
                <a:ext uri="{FF2B5EF4-FFF2-40B4-BE49-F238E27FC236}">
                  <a16:creationId xmlns:a16="http://schemas.microsoft.com/office/drawing/2014/main" id="{DBDDB6A5-CBB3-631B-18FE-D28827CA88B2}"/>
                </a:ext>
              </a:extLst>
            </p:cNvPr>
            <p:cNvSpPr/>
            <p:nvPr/>
          </p:nvSpPr>
          <p:spPr>
            <a:xfrm>
              <a:off x="8362200" y="4641466"/>
              <a:ext cx="1620000" cy="1260000"/>
            </a:xfrm>
            <a:prstGeom prst="wedgeRectCallout">
              <a:avLst>
                <a:gd name="adj1" fmla="val -75082"/>
                <a:gd name="adj2" fmla="val -37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rgbClr val="FF0000"/>
                  </a:solidFill>
                </a:rPr>
                <a:t>22</a:t>
              </a:r>
              <a:r>
                <a:rPr kumimoji="1" lang="ja-JP" altLang="en-US">
                  <a:solidFill>
                    <a:srgbClr val="FF0000"/>
                  </a:solidFill>
                </a:rPr>
                <a:t>時頃</a:t>
              </a:r>
              <a:r>
                <a:rPr kumimoji="1" lang="ja-JP" altLang="en-US">
                  <a:solidFill>
                    <a:srgbClr val="2F7C75"/>
                  </a:solidFill>
                </a:rPr>
                <a:t>に</a:t>
              </a:r>
              <a:endParaRPr kumimoji="1" lang="en-US" altLang="ja-JP">
                <a:solidFill>
                  <a:srgbClr val="2F7C75"/>
                </a:solidFill>
              </a:endParaRPr>
            </a:p>
            <a:p>
              <a:pPr algn="ctr"/>
              <a:r>
                <a:rPr kumimoji="1" lang="ja-JP" altLang="en-US">
                  <a:solidFill>
                    <a:srgbClr val="2F7C75"/>
                  </a:solidFill>
                </a:rPr>
                <a:t>テレビを消す</a:t>
              </a:r>
              <a:endParaRPr kumimoji="1" lang="en-US" altLang="ja-JP">
                <a:solidFill>
                  <a:srgbClr val="2F7C75"/>
                </a:solidFill>
              </a:endParaRPr>
            </a:p>
            <a:p>
              <a:pPr algn="ctr"/>
              <a:r>
                <a:rPr kumimoji="1" lang="ja-JP" altLang="en-US">
                  <a:solidFill>
                    <a:srgbClr val="2F7C75"/>
                  </a:solidFill>
                </a:rPr>
                <a:t>世帯が多そう</a:t>
              </a:r>
            </a:p>
          </p:txBody>
        </p:sp>
      </p:grpSp>
      <p:sp>
        <p:nvSpPr>
          <p:cNvPr id="19" name="吹き出し: 四角形 18">
            <a:extLst>
              <a:ext uri="{FF2B5EF4-FFF2-40B4-BE49-F238E27FC236}">
                <a16:creationId xmlns:a16="http://schemas.microsoft.com/office/drawing/2014/main" id="{78739925-B685-CF26-09D2-3C33EBA99660}"/>
              </a:ext>
            </a:extLst>
          </p:cNvPr>
          <p:cNvSpPr/>
          <p:nvPr/>
        </p:nvSpPr>
        <p:spPr>
          <a:xfrm>
            <a:off x="4924842" y="4634596"/>
            <a:ext cx="1620000" cy="1260000"/>
          </a:xfrm>
          <a:prstGeom prst="wedgeRectCallout">
            <a:avLst>
              <a:gd name="adj1" fmla="val -75082"/>
              <a:gd name="adj2" fmla="val -375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rgbClr val="FF0000"/>
                </a:solidFill>
              </a:rPr>
              <a:t>放送局</a:t>
            </a:r>
            <a:r>
              <a:rPr kumimoji="1" lang="ja-JP" altLang="en-US">
                <a:solidFill>
                  <a:srgbClr val="2F7C75"/>
                </a:solidFill>
              </a:rPr>
              <a:t>によって</a:t>
            </a:r>
            <a:endParaRPr kumimoji="1" lang="en-US" altLang="ja-JP">
              <a:solidFill>
                <a:srgbClr val="2F7C75"/>
              </a:solidFill>
            </a:endParaRPr>
          </a:p>
          <a:p>
            <a:pPr algn="ctr"/>
            <a:r>
              <a:rPr kumimoji="1" lang="ja-JP" altLang="en-US">
                <a:solidFill>
                  <a:srgbClr val="2F7C75"/>
                </a:solidFill>
              </a:rPr>
              <a:t>傾向が異なる</a:t>
            </a:r>
            <a:endParaRPr kumimoji="1" lang="en-US" altLang="ja-JP">
              <a:solidFill>
                <a:srgbClr val="2F7C75"/>
              </a:solidFill>
            </a:endParaRPr>
          </a:p>
        </p:txBody>
      </p:sp>
      <p:sp>
        <p:nvSpPr>
          <p:cNvPr id="24" name="テキスト ボックス 23">
            <a:extLst>
              <a:ext uri="{FF2B5EF4-FFF2-40B4-BE49-F238E27FC236}">
                <a16:creationId xmlns:a16="http://schemas.microsoft.com/office/drawing/2014/main" id="{C56ACB5E-E933-0D18-A607-DAE89DF48DDA}"/>
              </a:ext>
            </a:extLst>
          </p:cNvPr>
          <p:cNvSpPr txBox="1"/>
          <p:nvPr/>
        </p:nvSpPr>
        <p:spPr>
          <a:xfrm>
            <a:off x="1156543" y="1489667"/>
            <a:ext cx="5386133" cy="523220"/>
          </a:xfrm>
          <a:prstGeom prst="rect">
            <a:avLst/>
          </a:prstGeom>
          <a:noFill/>
        </p:spPr>
        <p:txBody>
          <a:bodyPr wrap="square">
            <a:spAutoFit/>
          </a:bodyPr>
          <a:lstStyle/>
          <a:p>
            <a:r>
              <a:rPr kumimoji="1" lang="ja-JP" altLang="en-US" sz="2800">
                <a:solidFill>
                  <a:srgbClr val="2F7C75"/>
                </a:solidFill>
              </a:rPr>
              <a:t>クラスタの内容</a:t>
            </a:r>
            <a:endParaRPr kumimoji="1" lang="en-US" altLang="ja-JP" sz="2800">
              <a:solidFill>
                <a:srgbClr val="2F7C75"/>
              </a:solidFill>
            </a:endParaRPr>
          </a:p>
        </p:txBody>
      </p:sp>
      <p:pic>
        <p:nvPicPr>
          <p:cNvPr id="8" name="図 7" descr="グラフ, 棒グラフ&#10;&#10;自動的に生成された説明">
            <a:extLst>
              <a:ext uri="{FF2B5EF4-FFF2-40B4-BE49-F238E27FC236}">
                <a16:creationId xmlns:a16="http://schemas.microsoft.com/office/drawing/2014/main" id="{379FEAB9-B21B-CB60-2116-F7A0F19F9BDE}"/>
              </a:ext>
            </a:extLst>
          </p:cNvPr>
          <p:cNvPicPr>
            <a:picLocks noChangeAspect="1"/>
          </p:cNvPicPr>
          <p:nvPr/>
        </p:nvPicPr>
        <p:blipFill>
          <a:blip r:embed="rId3"/>
          <a:stretch>
            <a:fillRect/>
          </a:stretch>
        </p:blipFill>
        <p:spPr>
          <a:xfrm>
            <a:off x="413117" y="3578400"/>
            <a:ext cx="3942340" cy="2700000"/>
          </a:xfrm>
          <a:prstGeom prst="rect">
            <a:avLst/>
          </a:prstGeom>
        </p:spPr>
      </p:pic>
      <p:pic>
        <p:nvPicPr>
          <p:cNvPr id="16" name="図 15" descr="グラフ, 棒グラフ&#10;&#10;自動的に生成された説明">
            <a:extLst>
              <a:ext uri="{FF2B5EF4-FFF2-40B4-BE49-F238E27FC236}">
                <a16:creationId xmlns:a16="http://schemas.microsoft.com/office/drawing/2014/main" id="{0BC3B3D4-D05C-C459-056E-9C2F8FDA8993}"/>
              </a:ext>
            </a:extLst>
          </p:cNvPr>
          <p:cNvPicPr>
            <a:picLocks noChangeAspect="1"/>
          </p:cNvPicPr>
          <p:nvPr/>
        </p:nvPicPr>
        <p:blipFill>
          <a:blip r:embed="rId4"/>
          <a:stretch>
            <a:fillRect/>
          </a:stretch>
        </p:blipFill>
        <p:spPr>
          <a:xfrm>
            <a:off x="3849609" y="1022400"/>
            <a:ext cx="3942340" cy="2700000"/>
          </a:xfrm>
          <a:prstGeom prst="rect">
            <a:avLst/>
          </a:prstGeom>
        </p:spPr>
      </p:pic>
      <p:pic>
        <p:nvPicPr>
          <p:cNvPr id="18" name="図 17" descr="グラフ, 棒グラフ&#10;&#10;自動的に生成された説明">
            <a:extLst>
              <a:ext uri="{FF2B5EF4-FFF2-40B4-BE49-F238E27FC236}">
                <a16:creationId xmlns:a16="http://schemas.microsoft.com/office/drawing/2014/main" id="{DD61B48F-EFF4-BD82-8D0A-C7518463DC7F}"/>
              </a:ext>
            </a:extLst>
          </p:cNvPr>
          <p:cNvPicPr>
            <a:picLocks noChangeAspect="1"/>
          </p:cNvPicPr>
          <p:nvPr/>
        </p:nvPicPr>
        <p:blipFill>
          <a:blip r:embed="rId5"/>
          <a:stretch>
            <a:fillRect/>
          </a:stretch>
        </p:blipFill>
        <p:spPr>
          <a:xfrm>
            <a:off x="7201030" y="3578400"/>
            <a:ext cx="3942340" cy="2700000"/>
          </a:xfrm>
          <a:prstGeom prst="rect">
            <a:avLst/>
          </a:prstGeom>
        </p:spPr>
      </p:pic>
    </p:spTree>
    <p:extLst>
      <p:ext uri="{BB962C8B-B14F-4D97-AF65-F5344CB8AC3E}">
        <p14:creationId xmlns:p14="http://schemas.microsoft.com/office/powerpoint/2010/main" val="413246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p:txBody>
          <a:bodyPr/>
          <a:lstStyle/>
          <a:p>
            <a:fld id="{A65A5C87-DF58-40C8-B092-1DE63DB4547E}" type="slidenum">
              <a:rPr lang="en-US" altLang="ja-JP" noProof="0" smtClean="0"/>
              <a:pPr/>
              <a:t>14</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426204"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2</a:t>
            </a:r>
            <a:r>
              <a:rPr kumimoji="1" lang="ja-JP" altLang="en-US" sz="3200">
                <a:solidFill>
                  <a:srgbClr val="2F7C75"/>
                </a:solidFill>
              </a:rPr>
              <a:t>　テレビ番組の分類やクラスタリングを行う</a:t>
            </a:r>
          </a:p>
        </p:txBody>
      </p:sp>
      <p:sp>
        <p:nvSpPr>
          <p:cNvPr id="6" name="正方形/長方形 5">
            <a:extLst>
              <a:ext uri="{FF2B5EF4-FFF2-40B4-BE49-F238E27FC236}">
                <a16:creationId xmlns:a16="http://schemas.microsoft.com/office/drawing/2014/main" id="{5900B08A-D1F3-FF12-585A-FA414D00CE1C}"/>
              </a:ext>
            </a:extLst>
          </p:cNvPr>
          <p:cNvSpPr/>
          <p:nvPr/>
        </p:nvSpPr>
        <p:spPr>
          <a:xfrm>
            <a:off x="1989601" y="2982144"/>
            <a:ext cx="1800000" cy="1800000"/>
          </a:xfrm>
          <a:prstGeom prst="rect">
            <a:avLst/>
          </a:prstGeom>
          <a:ln w="28575">
            <a:solidFill>
              <a:srgbClr val="4B9D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rgbClr val="2F7C75"/>
                </a:solidFill>
              </a:rPr>
              <a:t>class0</a:t>
            </a:r>
          </a:p>
          <a:p>
            <a:pPr algn="ctr"/>
            <a:endParaRPr kumimoji="1" lang="en-US" altLang="ja-JP">
              <a:solidFill>
                <a:srgbClr val="2F7C75"/>
              </a:solidFill>
            </a:endParaRPr>
          </a:p>
          <a:p>
            <a:pPr algn="ctr"/>
            <a:r>
              <a:rPr kumimoji="1" lang="ja-JP" altLang="en-US">
                <a:solidFill>
                  <a:srgbClr val="2F7C75"/>
                </a:solidFill>
              </a:rPr>
              <a:t>高分散</a:t>
            </a:r>
            <a:endParaRPr kumimoji="1" lang="en-US" altLang="ja-JP">
              <a:solidFill>
                <a:srgbClr val="2F7C75"/>
              </a:solidFill>
            </a:endParaRPr>
          </a:p>
          <a:p>
            <a:pPr algn="ctr"/>
            <a:endParaRPr kumimoji="1" lang="en-US" altLang="ja-JP">
              <a:solidFill>
                <a:srgbClr val="2F7C75"/>
              </a:solidFill>
            </a:endParaRPr>
          </a:p>
          <a:p>
            <a:pPr marL="285750" indent="-285750" algn="just">
              <a:buFont typeface="Arial" panose="020B0604020202020204" pitchFamily="34" charset="0"/>
              <a:buChar char="•"/>
            </a:pPr>
            <a:r>
              <a:rPr kumimoji="1" lang="ja-JP" altLang="en-US">
                <a:solidFill>
                  <a:srgbClr val="2F7C75"/>
                </a:solidFill>
              </a:rPr>
              <a:t>視聴者が浮動</a:t>
            </a:r>
            <a:endParaRPr kumimoji="1" lang="en-US" altLang="ja-JP">
              <a:solidFill>
                <a:srgbClr val="2F7C75"/>
              </a:solidFill>
            </a:endParaRPr>
          </a:p>
          <a:p>
            <a:pPr marL="285750" indent="-285750" algn="just">
              <a:buFont typeface="Arial" panose="020B0604020202020204" pitchFamily="34" charset="0"/>
              <a:buChar char="•"/>
            </a:pPr>
            <a:r>
              <a:rPr kumimoji="1" lang="ja-JP" altLang="en-US">
                <a:solidFill>
                  <a:srgbClr val="2F7C75"/>
                </a:solidFill>
              </a:rPr>
              <a:t>注目度が高い</a:t>
            </a:r>
            <a:endParaRPr kumimoji="1" lang="en-US" altLang="ja-JP">
              <a:solidFill>
                <a:srgbClr val="2F7C75"/>
              </a:solidFill>
            </a:endParaRPr>
          </a:p>
        </p:txBody>
      </p:sp>
      <p:sp>
        <p:nvSpPr>
          <p:cNvPr id="7" name="正方形/長方形 6">
            <a:extLst>
              <a:ext uri="{FF2B5EF4-FFF2-40B4-BE49-F238E27FC236}">
                <a16:creationId xmlns:a16="http://schemas.microsoft.com/office/drawing/2014/main" id="{EBBB7163-5E95-335E-4604-DA6A82054D78}"/>
              </a:ext>
            </a:extLst>
          </p:cNvPr>
          <p:cNvSpPr/>
          <p:nvPr/>
        </p:nvSpPr>
        <p:spPr>
          <a:xfrm>
            <a:off x="8530217" y="2971258"/>
            <a:ext cx="1800000" cy="1800000"/>
          </a:xfrm>
          <a:prstGeom prst="rect">
            <a:avLst/>
          </a:prstGeom>
          <a:ln w="28575">
            <a:solidFill>
              <a:srgbClr val="6D5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rgbClr val="2F7C75"/>
                </a:solidFill>
              </a:rPr>
              <a:t>class2</a:t>
            </a:r>
          </a:p>
          <a:p>
            <a:pPr algn="ctr"/>
            <a:endParaRPr kumimoji="1" lang="en-US" altLang="ja-JP">
              <a:solidFill>
                <a:srgbClr val="2F7C75"/>
              </a:solidFill>
            </a:endParaRPr>
          </a:p>
          <a:p>
            <a:pPr algn="ctr"/>
            <a:r>
              <a:rPr kumimoji="1" lang="ja-JP" altLang="en-US">
                <a:solidFill>
                  <a:srgbClr val="2F7C75"/>
                </a:solidFill>
              </a:rPr>
              <a:t>低分散・高平均</a:t>
            </a:r>
            <a:endParaRPr kumimoji="1" lang="en-US" altLang="ja-JP">
              <a:solidFill>
                <a:srgbClr val="2F7C75"/>
              </a:solidFill>
            </a:endParaRPr>
          </a:p>
          <a:p>
            <a:pPr algn="ctr"/>
            <a:endParaRPr kumimoji="1" lang="en-US" altLang="ja-JP">
              <a:solidFill>
                <a:srgbClr val="2F7C75"/>
              </a:solidFill>
            </a:endParaRPr>
          </a:p>
          <a:p>
            <a:pPr marL="285750" indent="-285750" algn="just">
              <a:buFont typeface="Arial" panose="020B0604020202020204" pitchFamily="34" charset="0"/>
              <a:buChar char="•"/>
            </a:pPr>
            <a:r>
              <a:rPr kumimoji="1" lang="ja-JP" altLang="en-US">
                <a:solidFill>
                  <a:srgbClr val="2F7C75"/>
                </a:solidFill>
              </a:rPr>
              <a:t>視聴者が固定</a:t>
            </a:r>
            <a:endParaRPr kumimoji="1" lang="en-US" altLang="ja-JP">
              <a:solidFill>
                <a:srgbClr val="2F7C75"/>
              </a:solidFill>
            </a:endParaRPr>
          </a:p>
          <a:p>
            <a:pPr marL="285750" indent="-285750" algn="just">
              <a:buFont typeface="Arial" panose="020B0604020202020204" pitchFamily="34" charset="0"/>
              <a:buChar char="•"/>
            </a:pPr>
            <a:r>
              <a:rPr kumimoji="1" lang="ja-JP" altLang="en-US">
                <a:solidFill>
                  <a:srgbClr val="2F7C75"/>
                </a:solidFill>
              </a:rPr>
              <a:t>人気が高い</a:t>
            </a:r>
            <a:endParaRPr kumimoji="1" lang="en-US" altLang="ja-JP">
              <a:solidFill>
                <a:srgbClr val="2F7C75"/>
              </a:solidFill>
            </a:endParaRPr>
          </a:p>
        </p:txBody>
      </p:sp>
      <p:sp>
        <p:nvSpPr>
          <p:cNvPr id="9" name="正方形/長方形 8">
            <a:extLst>
              <a:ext uri="{FF2B5EF4-FFF2-40B4-BE49-F238E27FC236}">
                <a16:creationId xmlns:a16="http://schemas.microsoft.com/office/drawing/2014/main" id="{403CABC5-A8D8-3D2E-B9BE-09801C593FB7}"/>
              </a:ext>
            </a:extLst>
          </p:cNvPr>
          <p:cNvSpPr/>
          <p:nvPr/>
        </p:nvSpPr>
        <p:spPr>
          <a:xfrm>
            <a:off x="5259909" y="2971258"/>
            <a:ext cx="1800000" cy="1800000"/>
          </a:xfrm>
          <a:prstGeom prst="rect">
            <a:avLst/>
          </a:prstGeom>
          <a:ln w="28575">
            <a:solidFill>
              <a:srgbClr val="FA7A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rgbClr val="2F7C75"/>
                </a:solidFill>
              </a:rPr>
              <a:t>class1</a:t>
            </a:r>
          </a:p>
          <a:p>
            <a:pPr algn="ctr"/>
            <a:endParaRPr kumimoji="1" lang="en-US" altLang="ja-JP">
              <a:solidFill>
                <a:srgbClr val="2F7C75"/>
              </a:solidFill>
            </a:endParaRPr>
          </a:p>
          <a:p>
            <a:pPr algn="ctr"/>
            <a:r>
              <a:rPr kumimoji="1" lang="ja-JP" altLang="en-US">
                <a:solidFill>
                  <a:srgbClr val="2F7C75"/>
                </a:solidFill>
              </a:rPr>
              <a:t>低分散・低平均</a:t>
            </a:r>
            <a:endParaRPr kumimoji="1" lang="en-US" altLang="ja-JP">
              <a:solidFill>
                <a:srgbClr val="2F7C75"/>
              </a:solidFill>
            </a:endParaRPr>
          </a:p>
          <a:p>
            <a:pPr algn="ctr"/>
            <a:endParaRPr kumimoji="1" lang="en-US" altLang="ja-JP">
              <a:solidFill>
                <a:srgbClr val="2F7C75"/>
              </a:solidFill>
            </a:endParaRPr>
          </a:p>
          <a:p>
            <a:pPr marL="285750" indent="-285750" algn="just">
              <a:buFont typeface="Arial" panose="020B0604020202020204" pitchFamily="34" charset="0"/>
              <a:buChar char="•"/>
            </a:pPr>
            <a:r>
              <a:rPr kumimoji="1" lang="ja-JP" altLang="en-US">
                <a:solidFill>
                  <a:srgbClr val="2F7C75"/>
                </a:solidFill>
              </a:rPr>
              <a:t>視聴者が固定</a:t>
            </a:r>
            <a:endParaRPr kumimoji="1" lang="en-US" altLang="ja-JP">
              <a:solidFill>
                <a:srgbClr val="2F7C75"/>
              </a:solidFill>
            </a:endParaRPr>
          </a:p>
          <a:p>
            <a:pPr marL="285750" indent="-285750" algn="just">
              <a:buFont typeface="Arial" panose="020B0604020202020204" pitchFamily="34" charset="0"/>
              <a:buChar char="•"/>
            </a:pPr>
            <a:r>
              <a:rPr kumimoji="1" lang="ja-JP" altLang="en-US">
                <a:solidFill>
                  <a:srgbClr val="2F7C75"/>
                </a:solidFill>
              </a:rPr>
              <a:t>人気が低い</a:t>
            </a:r>
            <a:endParaRPr kumimoji="1" lang="en-US" altLang="ja-JP">
              <a:solidFill>
                <a:srgbClr val="2F7C75"/>
              </a:solidFill>
            </a:endParaRPr>
          </a:p>
        </p:txBody>
      </p:sp>
      <p:sp>
        <p:nvSpPr>
          <p:cNvPr id="10" name="正方形/長方形 9">
            <a:extLst>
              <a:ext uri="{FF2B5EF4-FFF2-40B4-BE49-F238E27FC236}">
                <a16:creationId xmlns:a16="http://schemas.microsoft.com/office/drawing/2014/main" id="{7831B7AD-CD6E-D0C2-2018-752CDC689E06}"/>
              </a:ext>
            </a:extLst>
          </p:cNvPr>
          <p:cNvSpPr/>
          <p:nvPr/>
        </p:nvSpPr>
        <p:spPr>
          <a:xfrm>
            <a:off x="1989597" y="5235483"/>
            <a:ext cx="1800000" cy="1080000"/>
          </a:xfrm>
          <a:prstGeom prst="rect">
            <a:avLst/>
          </a:prstGeom>
          <a:ln w="28575">
            <a:solidFill>
              <a:srgbClr val="4B9D9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kumimoji="1" lang="en-US" altLang="ja-JP">
                <a:solidFill>
                  <a:srgbClr val="2F7C75"/>
                </a:solidFill>
              </a:rPr>
              <a:t>NHK</a:t>
            </a:r>
          </a:p>
          <a:p>
            <a:pPr marL="285750" indent="-285750" algn="just">
              <a:buFont typeface="Arial" panose="020B0604020202020204" pitchFamily="34" charset="0"/>
              <a:buChar char="•"/>
            </a:pPr>
            <a:r>
              <a:rPr kumimoji="1" lang="ja-JP" altLang="en-US">
                <a:solidFill>
                  <a:srgbClr val="2F7C75"/>
                </a:solidFill>
              </a:rPr>
              <a:t>日曜日</a:t>
            </a:r>
            <a:endParaRPr kumimoji="1" lang="en-US" altLang="ja-JP">
              <a:solidFill>
                <a:srgbClr val="2F7C75"/>
              </a:solidFill>
            </a:endParaRPr>
          </a:p>
        </p:txBody>
      </p:sp>
      <p:sp>
        <p:nvSpPr>
          <p:cNvPr id="11" name="正方形/長方形 10">
            <a:extLst>
              <a:ext uri="{FF2B5EF4-FFF2-40B4-BE49-F238E27FC236}">
                <a16:creationId xmlns:a16="http://schemas.microsoft.com/office/drawing/2014/main" id="{7F39E8E3-5790-D605-93BA-EB904AFA7EB2}"/>
              </a:ext>
            </a:extLst>
          </p:cNvPr>
          <p:cNvSpPr/>
          <p:nvPr/>
        </p:nvSpPr>
        <p:spPr>
          <a:xfrm>
            <a:off x="8530213" y="5235483"/>
            <a:ext cx="1800000" cy="1080000"/>
          </a:xfrm>
          <a:prstGeom prst="rect">
            <a:avLst/>
          </a:prstGeom>
          <a:ln w="28575">
            <a:solidFill>
              <a:srgbClr val="6D5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kumimoji="1" lang="en-US" altLang="ja-JP">
                <a:solidFill>
                  <a:srgbClr val="2F7C75"/>
                </a:solidFill>
              </a:rPr>
              <a:t>(</a:t>
            </a:r>
            <a:r>
              <a:rPr kumimoji="1" lang="ja-JP" altLang="en-US">
                <a:solidFill>
                  <a:srgbClr val="2F7C75"/>
                </a:solidFill>
              </a:rPr>
              <a:t>日曜以外</a:t>
            </a:r>
            <a:r>
              <a:rPr kumimoji="1" lang="en-US" altLang="ja-JP">
                <a:solidFill>
                  <a:srgbClr val="2F7C75"/>
                </a:solidFill>
              </a:rPr>
              <a:t>)</a:t>
            </a:r>
          </a:p>
        </p:txBody>
      </p:sp>
      <p:sp>
        <p:nvSpPr>
          <p:cNvPr id="13" name="テキスト ボックス 12">
            <a:extLst>
              <a:ext uri="{FF2B5EF4-FFF2-40B4-BE49-F238E27FC236}">
                <a16:creationId xmlns:a16="http://schemas.microsoft.com/office/drawing/2014/main" id="{753F72EC-A42B-9553-7153-0B64D621B56C}"/>
              </a:ext>
            </a:extLst>
          </p:cNvPr>
          <p:cNvSpPr txBox="1"/>
          <p:nvPr/>
        </p:nvSpPr>
        <p:spPr>
          <a:xfrm>
            <a:off x="1989596" y="1489667"/>
            <a:ext cx="4553079" cy="523220"/>
          </a:xfrm>
          <a:prstGeom prst="rect">
            <a:avLst/>
          </a:prstGeom>
          <a:noFill/>
        </p:spPr>
        <p:txBody>
          <a:bodyPr wrap="square">
            <a:spAutoFit/>
          </a:bodyPr>
          <a:lstStyle/>
          <a:p>
            <a:r>
              <a:rPr kumimoji="1" lang="ja-JP" altLang="en-US" sz="2800">
                <a:solidFill>
                  <a:srgbClr val="2F7C75"/>
                </a:solidFill>
              </a:rPr>
              <a:t>まとめ</a:t>
            </a:r>
            <a:endParaRPr kumimoji="1" lang="en-US" altLang="ja-JP" sz="2800">
              <a:solidFill>
                <a:srgbClr val="2F7C75"/>
              </a:solidFill>
            </a:endParaRPr>
          </a:p>
        </p:txBody>
      </p:sp>
      <p:sp>
        <p:nvSpPr>
          <p:cNvPr id="14" name="矢印: 下 13">
            <a:extLst>
              <a:ext uri="{FF2B5EF4-FFF2-40B4-BE49-F238E27FC236}">
                <a16:creationId xmlns:a16="http://schemas.microsoft.com/office/drawing/2014/main" id="{BA519A35-BFD8-C947-B7D8-04E847DA32F6}"/>
              </a:ext>
            </a:extLst>
          </p:cNvPr>
          <p:cNvSpPr/>
          <p:nvPr/>
        </p:nvSpPr>
        <p:spPr>
          <a:xfrm>
            <a:off x="2644668" y="4836494"/>
            <a:ext cx="489857" cy="360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C97E5786-8867-1FB7-7AA8-8040A26901DA}"/>
              </a:ext>
            </a:extLst>
          </p:cNvPr>
          <p:cNvSpPr/>
          <p:nvPr/>
        </p:nvSpPr>
        <p:spPr>
          <a:xfrm>
            <a:off x="9185284" y="4836494"/>
            <a:ext cx="489857" cy="360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下 21">
            <a:extLst>
              <a:ext uri="{FF2B5EF4-FFF2-40B4-BE49-F238E27FC236}">
                <a16:creationId xmlns:a16="http://schemas.microsoft.com/office/drawing/2014/main" id="{06818B32-CBB9-BD0B-B293-11E224776965}"/>
              </a:ext>
            </a:extLst>
          </p:cNvPr>
          <p:cNvSpPr/>
          <p:nvPr/>
        </p:nvSpPr>
        <p:spPr>
          <a:xfrm>
            <a:off x="5925858" y="2528726"/>
            <a:ext cx="489857" cy="360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下 22">
            <a:extLst>
              <a:ext uri="{FF2B5EF4-FFF2-40B4-BE49-F238E27FC236}">
                <a16:creationId xmlns:a16="http://schemas.microsoft.com/office/drawing/2014/main" id="{9E660A72-B39C-1E7B-3B1F-77523CF90359}"/>
              </a:ext>
            </a:extLst>
          </p:cNvPr>
          <p:cNvSpPr/>
          <p:nvPr/>
        </p:nvSpPr>
        <p:spPr>
          <a:xfrm>
            <a:off x="9196166" y="2528726"/>
            <a:ext cx="489857" cy="3600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97989358-1514-B0C7-086B-B41276AA53B0}"/>
              </a:ext>
            </a:extLst>
          </p:cNvPr>
          <p:cNvSpPr/>
          <p:nvPr/>
        </p:nvSpPr>
        <p:spPr>
          <a:xfrm>
            <a:off x="8530209" y="1338398"/>
            <a:ext cx="1800000" cy="1080000"/>
          </a:xfrm>
          <a:prstGeom prst="rect">
            <a:avLst/>
          </a:prstGeom>
          <a:ln w="28575">
            <a:solidFill>
              <a:srgbClr val="6D5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kumimoji="1" lang="ja-JP" altLang="en-US">
                <a:solidFill>
                  <a:srgbClr val="2F7C75"/>
                </a:solidFill>
              </a:rPr>
              <a:t>日本テレビ</a:t>
            </a:r>
            <a:endParaRPr kumimoji="1" lang="en-US" altLang="ja-JP">
              <a:solidFill>
                <a:srgbClr val="2F7C75"/>
              </a:solidFill>
            </a:endParaRPr>
          </a:p>
          <a:p>
            <a:pPr marL="285750" indent="-285750" algn="just">
              <a:buFont typeface="Arial" panose="020B0604020202020204" pitchFamily="34" charset="0"/>
              <a:buChar char="•"/>
            </a:pPr>
            <a:r>
              <a:rPr kumimoji="1" lang="ja-JP" altLang="en-US">
                <a:solidFill>
                  <a:srgbClr val="2F7C75"/>
                </a:solidFill>
              </a:rPr>
              <a:t>テレビ朝日</a:t>
            </a:r>
            <a:endParaRPr kumimoji="1" lang="en-US" altLang="ja-JP">
              <a:solidFill>
                <a:srgbClr val="2F7C75"/>
              </a:solidFill>
            </a:endParaRPr>
          </a:p>
        </p:txBody>
      </p:sp>
      <p:sp>
        <p:nvSpPr>
          <p:cNvPr id="25" name="正方形/長方形 24">
            <a:extLst>
              <a:ext uri="{FF2B5EF4-FFF2-40B4-BE49-F238E27FC236}">
                <a16:creationId xmlns:a16="http://schemas.microsoft.com/office/drawing/2014/main" id="{8D6671AF-C82A-35D2-CCC2-C795F6BFB864}"/>
              </a:ext>
            </a:extLst>
          </p:cNvPr>
          <p:cNvSpPr/>
          <p:nvPr/>
        </p:nvSpPr>
        <p:spPr>
          <a:xfrm>
            <a:off x="5259901" y="1338398"/>
            <a:ext cx="1800000" cy="1080000"/>
          </a:xfrm>
          <a:prstGeom prst="rect">
            <a:avLst/>
          </a:prstGeom>
          <a:ln w="28575">
            <a:solidFill>
              <a:srgbClr val="FA7A5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kumimoji="1" lang="ja-JP" altLang="en-US">
                <a:solidFill>
                  <a:srgbClr val="2F7C75"/>
                </a:solidFill>
              </a:rPr>
              <a:t>テレビ東京</a:t>
            </a:r>
            <a:endParaRPr kumimoji="1" lang="en-US" altLang="ja-JP">
              <a:solidFill>
                <a:srgbClr val="2F7C75"/>
              </a:solidFill>
            </a:endParaRPr>
          </a:p>
          <a:p>
            <a:pPr marL="285750" indent="-285750" algn="just">
              <a:buFont typeface="Arial" panose="020B0604020202020204" pitchFamily="34" charset="0"/>
              <a:buChar char="•"/>
            </a:pPr>
            <a:r>
              <a:rPr kumimoji="1" lang="ja-JP" altLang="en-US">
                <a:solidFill>
                  <a:srgbClr val="2F7C75"/>
                </a:solidFill>
              </a:rPr>
              <a:t>フジテレビ</a:t>
            </a:r>
            <a:endParaRPr kumimoji="1" lang="en-US" altLang="ja-JP">
              <a:solidFill>
                <a:srgbClr val="2F7C75"/>
              </a:solidFill>
            </a:endParaRPr>
          </a:p>
        </p:txBody>
      </p:sp>
    </p:spTree>
    <p:extLst>
      <p:ext uri="{BB962C8B-B14F-4D97-AF65-F5344CB8AC3E}">
        <p14:creationId xmlns:p14="http://schemas.microsoft.com/office/powerpoint/2010/main" val="3833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p:txBody>
          <a:bodyPr/>
          <a:lstStyle/>
          <a:p>
            <a:fld id="{A65A5C87-DF58-40C8-B092-1DE63DB4547E}" type="slidenum">
              <a:rPr lang="en-US" altLang="ja-JP" noProof="0" smtClean="0"/>
              <a:pPr/>
              <a:t>15</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426204"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3</a:t>
            </a:r>
            <a:r>
              <a:rPr kumimoji="1" lang="ja-JP" altLang="en-US" sz="3200">
                <a:solidFill>
                  <a:srgbClr val="2F7C75"/>
                </a:solidFill>
              </a:rPr>
              <a:t>　未来のテレビ番組の視聴率を予測する</a:t>
            </a:r>
          </a:p>
        </p:txBody>
      </p:sp>
      <p:sp>
        <p:nvSpPr>
          <p:cNvPr id="15" name="正方形/長方形 14">
            <a:extLst>
              <a:ext uri="{FF2B5EF4-FFF2-40B4-BE49-F238E27FC236}">
                <a16:creationId xmlns:a16="http://schemas.microsoft.com/office/drawing/2014/main" id="{75A3A145-C0A0-C0B6-B479-0273C8476026}"/>
              </a:ext>
            </a:extLst>
          </p:cNvPr>
          <p:cNvSpPr/>
          <p:nvPr/>
        </p:nvSpPr>
        <p:spPr>
          <a:xfrm>
            <a:off x="838200" y="2230519"/>
            <a:ext cx="10678160" cy="10529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rgbClr val="2F7C75"/>
                </a:solidFill>
              </a:rPr>
              <a:t>・ ゴールデンタイムの視聴率予測に需要があるのでは？</a:t>
            </a:r>
            <a:endParaRPr kumimoji="1" lang="en-US" altLang="ja-JP" sz="2400" dirty="0">
              <a:solidFill>
                <a:srgbClr val="2F7C75"/>
              </a:solidFill>
            </a:endParaRPr>
          </a:p>
          <a:p>
            <a:r>
              <a:rPr kumimoji="1" lang="ja-JP" altLang="en-US" sz="2400" dirty="0">
                <a:solidFill>
                  <a:srgbClr val="2F7C75"/>
                </a:solidFill>
              </a:rPr>
              <a:t>・ </a:t>
            </a:r>
            <a:r>
              <a:rPr kumimoji="1" lang="en-US" altLang="ja-JP" sz="2400" dirty="0">
                <a:solidFill>
                  <a:srgbClr val="2F7C75"/>
                </a:solidFill>
              </a:rPr>
              <a:t>TBS</a:t>
            </a:r>
            <a:r>
              <a:rPr kumimoji="1" lang="ja-JP" altLang="en-US" sz="2400" dirty="0">
                <a:solidFill>
                  <a:srgbClr val="2F7C75"/>
                </a:solidFill>
              </a:rPr>
              <a:t>には分散や平均値の偏りが少ない</a:t>
            </a:r>
            <a:endParaRPr kumimoji="1" lang="en-US" altLang="ja-JP" sz="2400" dirty="0">
              <a:solidFill>
                <a:srgbClr val="2F7C75"/>
              </a:solidFill>
            </a:endParaRPr>
          </a:p>
        </p:txBody>
      </p:sp>
      <p:sp>
        <p:nvSpPr>
          <p:cNvPr id="16" name="矢印: 下 15">
            <a:extLst>
              <a:ext uri="{FF2B5EF4-FFF2-40B4-BE49-F238E27FC236}">
                <a16:creationId xmlns:a16="http://schemas.microsoft.com/office/drawing/2014/main" id="{A88EA567-12D5-B641-E43D-A7C02D816E12}"/>
              </a:ext>
            </a:extLst>
          </p:cNvPr>
          <p:cNvSpPr/>
          <p:nvPr/>
        </p:nvSpPr>
        <p:spPr>
          <a:xfrm>
            <a:off x="5853684" y="3539340"/>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C3F0C111-3870-2951-D3DB-19290F1F9754}"/>
              </a:ext>
            </a:extLst>
          </p:cNvPr>
          <p:cNvSpPr/>
          <p:nvPr/>
        </p:nvSpPr>
        <p:spPr>
          <a:xfrm>
            <a:off x="838200" y="4817040"/>
            <a:ext cx="10678160" cy="10529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solidFill>
                  <a:srgbClr val="2F7C75"/>
                </a:solidFill>
              </a:rPr>
              <a:t>番組内容のテキストを用いた</a:t>
            </a:r>
            <a:endParaRPr kumimoji="1" lang="en-US" altLang="ja-JP" sz="2800" dirty="0">
              <a:solidFill>
                <a:srgbClr val="2F7C75"/>
              </a:solidFill>
            </a:endParaRPr>
          </a:p>
          <a:p>
            <a:pPr algn="ctr"/>
            <a:r>
              <a:rPr kumimoji="1" lang="en-US" altLang="ja-JP" sz="2800">
                <a:solidFill>
                  <a:srgbClr val="2F7C75"/>
                </a:solidFill>
              </a:rPr>
              <a:t>TBS</a:t>
            </a:r>
            <a:r>
              <a:rPr kumimoji="1" lang="ja-JP" altLang="en-US" sz="2800">
                <a:solidFill>
                  <a:srgbClr val="2F7C75"/>
                </a:solidFill>
              </a:rPr>
              <a:t>におけるゴールデンタイムの視聴率予測には需要がある</a:t>
            </a:r>
            <a:endParaRPr kumimoji="1" lang="en-US" altLang="ja-JP" sz="2800">
              <a:solidFill>
                <a:srgbClr val="2F7C75"/>
              </a:solidFill>
            </a:endParaRPr>
          </a:p>
        </p:txBody>
      </p:sp>
      <p:sp>
        <p:nvSpPr>
          <p:cNvPr id="19" name="テキスト ボックス 18">
            <a:extLst>
              <a:ext uri="{FF2B5EF4-FFF2-40B4-BE49-F238E27FC236}">
                <a16:creationId xmlns:a16="http://schemas.microsoft.com/office/drawing/2014/main" id="{475F231F-A74E-28EC-E2F4-4E2A3FD16FCB}"/>
              </a:ext>
            </a:extLst>
          </p:cNvPr>
          <p:cNvSpPr txBox="1"/>
          <p:nvPr/>
        </p:nvSpPr>
        <p:spPr>
          <a:xfrm>
            <a:off x="838200" y="4137924"/>
            <a:ext cx="6096000" cy="523220"/>
          </a:xfrm>
          <a:prstGeom prst="rect">
            <a:avLst/>
          </a:prstGeom>
          <a:noFill/>
        </p:spPr>
        <p:txBody>
          <a:bodyPr wrap="square">
            <a:spAutoFit/>
          </a:bodyPr>
          <a:lstStyle/>
          <a:p>
            <a:r>
              <a:rPr kumimoji="1" lang="ja-JP" altLang="en-US" sz="2800" dirty="0">
                <a:solidFill>
                  <a:srgbClr val="2F7C75"/>
                </a:solidFill>
              </a:rPr>
              <a:t>仮説</a:t>
            </a:r>
            <a:endParaRPr kumimoji="1" lang="en-US" altLang="ja-JP" sz="2800" dirty="0">
              <a:solidFill>
                <a:srgbClr val="2F7C75"/>
              </a:solidFill>
            </a:endParaRPr>
          </a:p>
        </p:txBody>
      </p:sp>
      <p:sp>
        <p:nvSpPr>
          <p:cNvPr id="20" name="テキスト ボックス 19">
            <a:extLst>
              <a:ext uri="{FF2B5EF4-FFF2-40B4-BE49-F238E27FC236}">
                <a16:creationId xmlns:a16="http://schemas.microsoft.com/office/drawing/2014/main" id="{33386739-70F6-F9A6-19F1-7C49D8F762EC}"/>
              </a:ext>
            </a:extLst>
          </p:cNvPr>
          <p:cNvSpPr txBox="1"/>
          <p:nvPr/>
        </p:nvSpPr>
        <p:spPr>
          <a:xfrm>
            <a:off x="838200" y="1482598"/>
            <a:ext cx="6096000" cy="523220"/>
          </a:xfrm>
          <a:prstGeom prst="rect">
            <a:avLst/>
          </a:prstGeom>
          <a:noFill/>
        </p:spPr>
        <p:txBody>
          <a:bodyPr wrap="square">
            <a:spAutoFit/>
          </a:bodyPr>
          <a:lstStyle/>
          <a:p>
            <a:r>
              <a:rPr kumimoji="1" lang="ja-JP" altLang="en-US" sz="2800" dirty="0">
                <a:solidFill>
                  <a:srgbClr val="2F7C75"/>
                </a:solidFill>
              </a:rPr>
              <a:t>課題</a:t>
            </a:r>
            <a:r>
              <a:rPr kumimoji="1" lang="en-US" altLang="ja-JP" sz="2800" dirty="0">
                <a:solidFill>
                  <a:srgbClr val="2F7C75"/>
                </a:solidFill>
              </a:rPr>
              <a:t>1,2</a:t>
            </a:r>
            <a:r>
              <a:rPr kumimoji="1" lang="ja-JP" altLang="en-US" sz="2800" dirty="0">
                <a:solidFill>
                  <a:srgbClr val="2F7C75"/>
                </a:solidFill>
              </a:rPr>
              <a:t>のまとめ</a:t>
            </a:r>
            <a:endParaRPr kumimoji="1" lang="en-US" altLang="ja-JP" sz="2800" dirty="0">
              <a:solidFill>
                <a:srgbClr val="2F7C75"/>
              </a:solidFill>
            </a:endParaRPr>
          </a:p>
        </p:txBody>
      </p:sp>
    </p:spTree>
    <p:extLst>
      <p:ext uri="{BB962C8B-B14F-4D97-AF65-F5344CB8AC3E}">
        <p14:creationId xmlns:p14="http://schemas.microsoft.com/office/powerpoint/2010/main" val="2027318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p:txBody>
          <a:bodyPr/>
          <a:lstStyle/>
          <a:p>
            <a:fld id="{A65A5C87-DF58-40C8-B092-1DE63DB4547E}" type="slidenum">
              <a:rPr lang="en-US" altLang="ja-JP" noProof="0" smtClean="0"/>
              <a:pPr/>
              <a:t>16</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426204"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3</a:t>
            </a:r>
            <a:r>
              <a:rPr kumimoji="1" lang="ja-JP" altLang="en-US" sz="3200">
                <a:solidFill>
                  <a:srgbClr val="2F7C75"/>
                </a:solidFill>
              </a:rPr>
              <a:t>　未来のテレビ番組の視聴率を予測する</a:t>
            </a:r>
          </a:p>
        </p:txBody>
      </p:sp>
      <p:sp>
        <p:nvSpPr>
          <p:cNvPr id="6" name="正方形/長方形 5">
            <a:extLst>
              <a:ext uri="{FF2B5EF4-FFF2-40B4-BE49-F238E27FC236}">
                <a16:creationId xmlns:a16="http://schemas.microsoft.com/office/drawing/2014/main" id="{D6E29EB0-DC06-0BA9-144E-2EC61AE51F89}"/>
              </a:ext>
            </a:extLst>
          </p:cNvPr>
          <p:cNvSpPr/>
          <p:nvPr/>
        </p:nvSpPr>
        <p:spPr>
          <a:xfrm>
            <a:off x="838200" y="1935015"/>
            <a:ext cx="10678160" cy="1348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a:solidFill>
                  <a:srgbClr val="2F7C75"/>
                </a:solidFill>
              </a:rPr>
              <a:t>　ゴールデンタイムにおける</a:t>
            </a:r>
            <a:r>
              <a:rPr kumimoji="1" lang="en-US" altLang="ja-JP" sz="2400">
                <a:solidFill>
                  <a:srgbClr val="2F7C75"/>
                </a:solidFill>
              </a:rPr>
              <a:t>TBS</a:t>
            </a:r>
            <a:r>
              <a:rPr kumimoji="1" lang="ja-JP" altLang="en-US" sz="2400">
                <a:solidFill>
                  <a:srgbClr val="2F7C75"/>
                </a:solidFill>
              </a:rPr>
              <a:t>の視聴率予測</a:t>
            </a:r>
            <a:endParaRPr kumimoji="1" lang="en-US" altLang="ja-JP" sz="2400">
              <a:solidFill>
                <a:srgbClr val="2F7C75"/>
              </a:solidFill>
            </a:endParaRPr>
          </a:p>
        </p:txBody>
      </p:sp>
      <p:sp>
        <p:nvSpPr>
          <p:cNvPr id="11" name="テキスト ボックス 10">
            <a:extLst>
              <a:ext uri="{FF2B5EF4-FFF2-40B4-BE49-F238E27FC236}">
                <a16:creationId xmlns:a16="http://schemas.microsoft.com/office/drawing/2014/main" id="{B9671D4F-EFF6-BB11-F9BD-B4E2991156DA}"/>
              </a:ext>
            </a:extLst>
          </p:cNvPr>
          <p:cNvSpPr txBox="1"/>
          <p:nvPr/>
        </p:nvSpPr>
        <p:spPr>
          <a:xfrm>
            <a:off x="838200" y="1140834"/>
            <a:ext cx="6096000" cy="523220"/>
          </a:xfrm>
          <a:prstGeom prst="rect">
            <a:avLst/>
          </a:prstGeom>
          <a:noFill/>
        </p:spPr>
        <p:txBody>
          <a:bodyPr wrap="square">
            <a:spAutoFit/>
          </a:bodyPr>
          <a:lstStyle/>
          <a:p>
            <a:r>
              <a:rPr kumimoji="1" lang="ja-JP" altLang="en-US" sz="2800">
                <a:solidFill>
                  <a:srgbClr val="2F7C75"/>
                </a:solidFill>
              </a:rPr>
              <a:t>目標</a:t>
            </a:r>
            <a:endParaRPr kumimoji="1" lang="en-US" altLang="ja-JP" sz="2800">
              <a:solidFill>
                <a:srgbClr val="2F7C75"/>
              </a:solidFill>
            </a:endParaRPr>
          </a:p>
        </p:txBody>
      </p:sp>
      <p:sp>
        <p:nvSpPr>
          <p:cNvPr id="12" name="正方形/長方形 11">
            <a:extLst>
              <a:ext uri="{FF2B5EF4-FFF2-40B4-BE49-F238E27FC236}">
                <a16:creationId xmlns:a16="http://schemas.microsoft.com/office/drawing/2014/main" id="{B4A48A47-C42E-0CA2-A5D1-0FED6EDDF543}"/>
              </a:ext>
            </a:extLst>
          </p:cNvPr>
          <p:cNvSpPr/>
          <p:nvPr/>
        </p:nvSpPr>
        <p:spPr>
          <a:xfrm>
            <a:off x="838200" y="4248733"/>
            <a:ext cx="10678160" cy="1348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rgbClr val="2F7C75"/>
                </a:solidFill>
              </a:rPr>
              <a:t>　番組内容のテキスト</a:t>
            </a:r>
            <a:r>
              <a:rPr kumimoji="1" lang="en-US" altLang="ja-JP" sz="2400" dirty="0">
                <a:solidFill>
                  <a:srgbClr val="2F7C75"/>
                </a:solidFill>
              </a:rPr>
              <a:t>(description)</a:t>
            </a:r>
            <a:r>
              <a:rPr kumimoji="1" lang="ja-JP" altLang="en-US" sz="2400" dirty="0">
                <a:solidFill>
                  <a:srgbClr val="2F7C75"/>
                </a:solidFill>
              </a:rPr>
              <a:t>から未来の視聴率を予測</a:t>
            </a:r>
            <a:endParaRPr kumimoji="1" lang="en-US" altLang="ja-JP" sz="2400" dirty="0">
              <a:solidFill>
                <a:srgbClr val="2F7C75"/>
              </a:solidFill>
            </a:endParaRPr>
          </a:p>
        </p:txBody>
      </p:sp>
      <p:sp>
        <p:nvSpPr>
          <p:cNvPr id="13" name="テキスト ボックス 12">
            <a:extLst>
              <a:ext uri="{FF2B5EF4-FFF2-40B4-BE49-F238E27FC236}">
                <a16:creationId xmlns:a16="http://schemas.microsoft.com/office/drawing/2014/main" id="{ACCC58DB-DD40-5941-3B90-2DB120366D8E}"/>
              </a:ext>
            </a:extLst>
          </p:cNvPr>
          <p:cNvSpPr txBox="1"/>
          <p:nvPr/>
        </p:nvSpPr>
        <p:spPr>
          <a:xfrm>
            <a:off x="838200" y="3593993"/>
            <a:ext cx="6096000" cy="523220"/>
          </a:xfrm>
          <a:prstGeom prst="rect">
            <a:avLst/>
          </a:prstGeom>
          <a:noFill/>
        </p:spPr>
        <p:txBody>
          <a:bodyPr wrap="square">
            <a:spAutoFit/>
          </a:bodyPr>
          <a:lstStyle/>
          <a:p>
            <a:r>
              <a:rPr kumimoji="1" lang="ja-JP" altLang="en-US" sz="2800" dirty="0">
                <a:solidFill>
                  <a:srgbClr val="2F7C75"/>
                </a:solidFill>
              </a:rPr>
              <a:t>方針</a:t>
            </a:r>
            <a:endParaRPr kumimoji="1" lang="en-US" altLang="ja-JP" sz="2800" dirty="0">
              <a:solidFill>
                <a:srgbClr val="2F7C75"/>
              </a:solidFill>
            </a:endParaRPr>
          </a:p>
        </p:txBody>
      </p:sp>
    </p:spTree>
    <p:extLst>
      <p:ext uri="{BB962C8B-B14F-4D97-AF65-F5344CB8AC3E}">
        <p14:creationId xmlns:p14="http://schemas.microsoft.com/office/powerpoint/2010/main" val="3155123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p:txBody>
          <a:bodyPr/>
          <a:lstStyle/>
          <a:p>
            <a:fld id="{A65A5C87-DF58-40C8-B092-1DE63DB4547E}" type="slidenum">
              <a:rPr lang="en-US" altLang="ja-JP" noProof="0" smtClean="0"/>
              <a:pPr/>
              <a:t>17</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426204"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3</a:t>
            </a:r>
            <a:r>
              <a:rPr kumimoji="1" lang="ja-JP" altLang="en-US" sz="3200">
                <a:solidFill>
                  <a:srgbClr val="2F7C75"/>
                </a:solidFill>
              </a:rPr>
              <a:t>　未来のテレビ番組の視聴率を予測する</a:t>
            </a:r>
          </a:p>
        </p:txBody>
      </p:sp>
      <p:sp>
        <p:nvSpPr>
          <p:cNvPr id="9" name="楕円 8">
            <a:extLst>
              <a:ext uri="{FF2B5EF4-FFF2-40B4-BE49-F238E27FC236}">
                <a16:creationId xmlns:a16="http://schemas.microsoft.com/office/drawing/2014/main" id="{2D2D31F6-2B76-4C19-5228-95D966B08A28}"/>
              </a:ext>
            </a:extLst>
          </p:cNvPr>
          <p:cNvSpPr/>
          <p:nvPr/>
        </p:nvSpPr>
        <p:spPr>
          <a:xfrm>
            <a:off x="628073" y="2530764"/>
            <a:ext cx="2953327" cy="277754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rgbClr val="4B9D96"/>
                </a:solidFill>
              </a:rPr>
              <a:t>データの前処理</a:t>
            </a:r>
          </a:p>
        </p:txBody>
      </p:sp>
      <p:sp>
        <p:nvSpPr>
          <p:cNvPr id="12" name="楕円 11">
            <a:extLst>
              <a:ext uri="{FF2B5EF4-FFF2-40B4-BE49-F238E27FC236}">
                <a16:creationId xmlns:a16="http://schemas.microsoft.com/office/drawing/2014/main" id="{A353EC48-7F66-59F6-BAFA-CB3E77EBE0AA}"/>
              </a:ext>
            </a:extLst>
          </p:cNvPr>
          <p:cNvSpPr/>
          <p:nvPr/>
        </p:nvSpPr>
        <p:spPr>
          <a:xfrm>
            <a:off x="4683245" y="2530763"/>
            <a:ext cx="2953327" cy="277754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rgbClr val="4B9D96"/>
                </a:solidFill>
              </a:rPr>
              <a:t>学習</a:t>
            </a:r>
          </a:p>
        </p:txBody>
      </p:sp>
      <p:sp>
        <p:nvSpPr>
          <p:cNvPr id="13" name="楕円 12">
            <a:extLst>
              <a:ext uri="{FF2B5EF4-FFF2-40B4-BE49-F238E27FC236}">
                <a16:creationId xmlns:a16="http://schemas.microsoft.com/office/drawing/2014/main" id="{9E56784A-744D-20A3-B07E-CD8EE6350F94}"/>
              </a:ext>
            </a:extLst>
          </p:cNvPr>
          <p:cNvSpPr/>
          <p:nvPr/>
        </p:nvSpPr>
        <p:spPr>
          <a:xfrm>
            <a:off x="8738417" y="2530763"/>
            <a:ext cx="2953327" cy="277754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rgbClr val="4B9D96"/>
                </a:solidFill>
              </a:rPr>
              <a:t>モデル評価</a:t>
            </a:r>
          </a:p>
        </p:txBody>
      </p:sp>
      <p:sp>
        <p:nvSpPr>
          <p:cNvPr id="14" name="テキスト ボックス 13">
            <a:extLst>
              <a:ext uri="{FF2B5EF4-FFF2-40B4-BE49-F238E27FC236}">
                <a16:creationId xmlns:a16="http://schemas.microsoft.com/office/drawing/2014/main" id="{F5E945B0-3AEC-7741-5354-58A69BCA2270}"/>
              </a:ext>
            </a:extLst>
          </p:cNvPr>
          <p:cNvSpPr txBox="1"/>
          <p:nvPr/>
        </p:nvSpPr>
        <p:spPr>
          <a:xfrm>
            <a:off x="838200" y="1745133"/>
            <a:ext cx="6096000" cy="523220"/>
          </a:xfrm>
          <a:prstGeom prst="rect">
            <a:avLst/>
          </a:prstGeom>
          <a:noFill/>
        </p:spPr>
        <p:txBody>
          <a:bodyPr wrap="square">
            <a:spAutoFit/>
          </a:bodyPr>
          <a:lstStyle/>
          <a:p>
            <a:r>
              <a:rPr kumimoji="1" lang="ja-JP" altLang="en-US" sz="2800">
                <a:solidFill>
                  <a:srgbClr val="2F7C75"/>
                </a:solidFill>
              </a:rPr>
              <a:t>手順</a:t>
            </a:r>
            <a:endParaRPr kumimoji="1" lang="en-US" altLang="ja-JP" sz="2800">
              <a:solidFill>
                <a:srgbClr val="2F7C75"/>
              </a:solidFill>
            </a:endParaRPr>
          </a:p>
        </p:txBody>
      </p:sp>
      <p:sp>
        <p:nvSpPr>
          <p:cNvPr id="15" name="矢印: 右 14">
            <a:extLst>
              <a:ext uri="{FF2B5EF4-FFF2-40B4-BE49-F238E27FC236}">
                <a16:creationId xmlns:a16="http://schemas.microsoft.com/office/drawing/2014/main" id="{857A32CD-A1D9-567F-1A16-0813E1EAE5D1}"/>
              </a:ext>
            </a:extLst>
          </p:cNvPr>
          <p:cNvSpPr/>
          <p:nvPr/>
        </p:nvSpPr>
        <p:spPr>
          <a:xfrm>
            <a:off x="3759199" y="3740161"/>
            <a:ext cx="763663"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182F3425-F4DC-79E1-C800-8C92D9C63764}"/>
              </a:ext>
            </a:extLst>
          </p:cNvPr>
          <p:cNvSpPr/>
          <p:nvPr/>
        </p:nvSpPr>
        <p:spPr>
          <a:xfrm>
            <a:off x="7846937" y="3764664"/>
            <a:ext cx="763663" cy="3651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79566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p:txBody>
          <a:bodyPr/>
          <a:lstStyle/>
          <a:p>
            <a:fld id="{A65A5C87-DF58-40C8-B092-1DE63DB4547E}" type="slidenum">
              <a:rPr lang="en-US" altLang="ja-JP" noProof="0" smtClean="0"/>
              <a:pPr/>
              <a:t>18</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426204"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3</a:t>
            </a:r>
            <a:r>
              <a:rPr kumimoji="1" lang="ja-JP" altLang="en-US" sz="3200">
                <a:solidFill>
                  <a:srgbClr val="2F7C75"/>
                </a:solidFill>
              </a:rPr>
              <a:t>　未来のテレビ番組の視聴率を予測する</a:t>
            </a:r>
          </a:p>
        </p:txBody>
      </p:sp>
      <p:sp>
        <p:nvSpPr>
          <p:cNvPr id="7" name="正方形/長方形 6">
            <a:extLst>
              <a:ext uri="{FF2B5EF4-FFF2-40B4-BE49-F238E27FC236}">
                <a16:creationId xmlns:a16="http://schemas.microsoft.com/office/drawing/2014/main" id="{F17F5C37-F6AC-476D-2154-C44E0B71ED52}"/>
              </a:ext>
            </a:extLst>
          </p:cNvPr>
          <p:cNvSpPr/>
          <p:nvPr/>
        </p:nvSpPr>
        <p:spPr>
          <a:xfrm>
            <a:off x="838200" y="1795575"/>
            <a:ext cx="10678160" cy="13211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rgbClr val="2F7C75"/>
                </a:solidFill>
              </a:rPr>
              <a:t>　元データの番組内容のテキスト</a:t>
            </a:r>
            <a:r>
              <a:rPr kumimoji="1" lang="en-US" altLang="ja-JP" sz="2400" dirty="0">
                <a:solidFill>
                  <a:srgbClr val="2F7C75"/>
                </a:solidFill>
              </a:rPr>
              <a:t>(description)</a:t>
            </a:r>
            <a:r>
              <a:rPr kumimoji="1" lang="ja-JP" altLang="en-US" sz="2400" dirty="0">
                <a:solidFill>
                  <a:srgbClr val="2F7C75"/>
                </a:solidFill>
              </a:rPr>
              <a:t>と視聴率を使用</a:t>
            </a:r>
            <a:endParaRPr kumimoji="1" lang="en-US" altLang="ja-JP" sz="2400" dirty="0">
              <a:solidFill>
                <a:srgbClr val="2F7C75"/>
              </a:solidFill>
            </a:endParaRPr>
          </a:p>
          <a:p>
            <a:endParaRPr kumimoji="1" lang="en-US" altLang="ja-JP" sz="2400" dirty="0">
              <a:solidFill>
                <a:srgbClr val="2F7C75"/>
              </a:solidFill>
            </a:endParaRPr>
          </a:p>
          <a:p>
            <a:r>
              <a:rPr kumimoji="1" lang="ja-JP" altLang="en-US" sz="2400" dirty="0">
                <a:solidFill>
                  <a:srgbClr val="2F7C75"/>
                </a:solidFill>
              </a:rPr>
              <a:t>　</a:t>
            </a:r>
            <a:r>
              <a:rPr kumimoji="1" lang="en-US" altLang="ja-JP" sz="2400" dirty="0">
                <a:solidFill>
                  <a:srgbClr val="2F7C75"/>
                </a:solidFill>
              </a:rPr>
              <a:t>TBS</a:t>
            </a:r>
            <a:r>
              <a:rPr kumimoji="1" lang="ja-JP" altLang="en-US" sz="2400" dirty="0">
                <a:solidFill>
                  <a:srgbClr val="2F7C75"/>
                </a:solidFill>
              </a:rPr>
              <a:t>のゴールデンタイム</a:t>
            </a:r>
            <a:r>
              <a:rPr kumimoji="1" lang="en-US" altLang="ja-JP" sz="2400" dirty="0">
                <a:solidFill>
                  <a:srgbClr val="2F7C75"/>
                </a:solidFill>
              </a:rPr>
              <a:t>(19~22</a:t>
            </a:r>
            <a:r>
              <a:rPr kumimoji="1" lang="ja-JP" altLang="en-US" sz="2400" dirty="0">
                <a:solidFill>
                  <a:srgbClr val="2F7C75"/>
                </a:solidFill>
              </a:rPr>
              <a:t>時</a:t>
            </a:r>
            <a:r>
              <a:rPr kumimoji="1" lang="en-US" altLang="ja-JP" sz="2400" dirty="0">
                <a:solidFill>
                  <a:srgbClr val="2F7C75"/>
                </a:solidFill>
              </a:rPr>
              <a:t>)</a:t>
            </a:r>
            <a:r>
              <a:rPr kumimoji="1" lang="ja-JP" altLang="en-US" sz="2400" dirty="0">
                <a:solidFill>
                  <a:srgbClr val="2F7C75"/>
                </a:solidFill>
              </a:rPr>
              <a:t>放送番組：</a:t>
            </a:r>
            <a:r>
              <a:rPr kumimoji="1" lang="en-US" altLang="ja-JP" sz="2400" dirty="0">
                <a:solidFill>
                  <a:srgbClr val="D20000"/>
                </a:solidFill>
              </a:rPr>
              <a:t>3227</a:t>
            </a:r>
            <a:r>
              <a:rPr kumimoji="1" lang="ja-JP" altLang="en-US" sz="2400" dirty="0">
                <a:solidFill>
                  <a:srgbClr val="D20000"/>
                </a:solidFill>
              </a:rPr>
              <a:t>件</a:t>
            </a:r>
            <a:endParaRPr kumimoji="1" lang="en-US" altLang="ja-JP" sz="2400" dirty="0">
              <a:solidFill>
                <a:srgbClr val="D20000"/>
              </a:solidFill>
            </a:endParaRPr>
          </a:p>
        </p:txBody>
      </p:sp>
      <p:sp>
        <p:nvSpPr>
          <p:cNvPr id="8" name="テキスト ボックス 7">
            <a:extLst>
              <a:ext uri="{FF2B5EF4-FFF2-40B4-BE49-F238E27FC236}">
                <a16:creationId xmlns:a16="http://schemas.microsoft.com/office/drawing/2014/main" id="{7581B218-BDF5-9F67-E9C2-FDD9B8C8F1A6}"/>
              </a:ext>
            </a:extLst>
          </p:cNvPr>
          <p:cNvSpPr txBox="1"/>
          <p:nvPr/>
        </p:nvSpPr>
        <p:spPr>
          <a:xfrm>
            <a:off x="838200" y="1140834"/>
            <a:ext cx="6096000" cy="523220"/>
          </a:xfrm>
          <a:prstGeom prst="rect">
            <a:avLst/>
          </a:prstGeom>
          <a:noFill/>
        </p:spPr>
        <p:txBody>
          <a:bodyPr wrap="square">
            <a:spAutoFit/>
          </a:bodyPr>
          <a:lstStyle/>
          <a:p>
            <a:r>
              <a:rPr kumimoji="1" lang="ja-JP" altLang="en-US" sz="2800">
                <a:solidFill>
                  <a:srgbClr val="2F7C75"/>
                </a:solidFill>
              </a:rPr>
              <a:t>使用データ</a:t>
            </a:r>
            <a:endParaRPr kumimoji="1" lang="en-US" altLang="ja-JP" sz="2800">
              <a:solidFill>
                <a:srgbClr val="2F7C75"/>
              </a:solidFill>
            </a:endParaRPr>
          </a:p>
        </p:txBody>
      </p:sp>
      <p:sp>
        <p:nvSpPr>
          <p:cNvPr id="10" name="正方形/長方形 9">
            <a:extLst>
              <a:ext uri="{FF2B5EF4-FFF2-40B4-BE49-F238E27FC236}">
                <a16:creationId xmlns:a16="http://schemas.microsoft.com/office/drawing/2014/main" id="{C140A057-5D0A-9231-3F26-E8E7BAF085FD}"/>
              </a:ext>
            </a:extLst>
          </p:cNvPr>
          <p:cNvSpPr/>
          <p:nvPr/>
        </p:nvSpPr>
        <p:spPr>
          <a:xfrm>
            <a:off x="838200" y="4045879"/>
            <a:ext cx="10678160" cy="1941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rgbClr val="2F7C75"/>
                </a:solidFill>
              </a:rPr>
              <a:t>①　ゴールデンタイムにおける</a:t>
            </a:r>
            <a:r>
              <a:rPr kumimoji="1" lang="en-US" altLang="ja-JP" sz="2400" dirty="0">
                <a:solidFill>
                  <a:srgbClr val="2F7C75"/>
                </a:solidFill>
              </a:rPr>
              <a:t>19~22</a:t>
            </a:r>
            <a:r>
              <a:rPr kumimoji="1" lang="ja-JP" altLang="en-US" sz="2400" dirty="0">
                <a:solidFill>
                  <a:srgbClr val="2F7C75"/>
                </a:solidFill>
              </a:rPr>
              <a:t>時の番組内容のテキストを取得</a:t>
            </a:r>
            <a:endParaRPr kumimoji="1" lang="en-US" altLang="ja-JP" sz="2400" dirty="0">
              <a:solidFill>
                <a:srgbClr val="2F7C75"/>
              </a:solidFill>
            </a:endParaRPr>
          </a:p>
          <a:p>
            <a:endParaRPr kumimoji="1" lang="en-US" altLang="ja-JP" sz="2400" dirty="0">
              <a:solidFill>
                <a:srgbClr val="2F7C75"/>
              </a:solidFill>
            </a:endParaRPr>
          </a:p>
          <a:p>
            <a:r>
              <a:rPr kumimoji="1" lang="ja-JP" altLang="en-US" sz="2400" dirty="0">
                <a:solidFill>
                  <a:srgbClr val="2F7C75"/>
                </a:solidFill>
              </a:rPr>
              <a:t>②　</a:t>
            </a:r>
            <a:r>
              <a:rPr kumimoji="1" lang="en-US" altLang="ja-JP" sz="2400" dirty="0" err="1">
                <a:solidFill>
                  <a:srgbClr val="2F7C75"/>
                </a:solidFill>
              </a:rPr>
              <a:t>neologdn</a:t>
            </a:r>
            <a:r>
              <a:rPr kumimoji="1" lang="ja-JP" altLang="en-US" sz="2400" dirty="0">
                <a:solidFill>
                  <a:srgbClr val="2F7C75"/>
                </a:solidFill>
              </a:rPr>
              <a:t>による正規化と出演者情報を削除</a:t>
            </a:r>
            <a:endParaRPr kumimoji="1" lang="en-US" altLang="ja-JP" sz="2400" dirty="0">
              <a:solidFill>
                <a:srgbClr val="2F7C75"/>
              </a:solidFill>
            </a:endParaRPr>
          </a:p>
        </p:txBody>
      </p:sp>
      <p:sp>
        <p:nvSpPr>
          <p:cNvPr id="11" name="テキスト ボックス 10">
            <a:extLst>
              <a:ext uri="{FF2B5EF4-FFF2-40B4-BE49-F238E27FC236}">
                <a16:creationId xmlns:a16="http://schemas.microsoft.com/office/drawing/2014/main" id="{048FD732-E847-DA39-6AD6-F4864598A6FB}"/>
              </a:ext>
            </a:extLst>
          </p:cNvPr>
          <p:cNvSpPr txBox="1"/>
          <p:nvPr/>
        </p:nvSpPr>
        <p:spPr>
          <a:xfrm>
            <a:off x="838200" y="3319704"/>
            <a:ext cx="6096000" cy="523220"/>
          </a:xfrm>
          <a:prstGeom prst="rect">
            <a:avLst/>
          </a:prstGeom>
          <a:noFill/>
        </p:spPr>
        <p:txBody>
          <a:bodyPr wrap="square">
            <a:spAutoFit/>
          </a:bodyPr>
          <a:lstStyle/>
          <a:p>
            <a:r>
              <a:rPr kumimoji="1" lang="ja-JP" altLang="en-US" sz="2800">
                <a:solidFill>
                  <a:srgbClr val="2F7C75"/>
                </a:solidFill>
              </a:rPr>
              <a:t>データの取得と前処理</a:t>
            </a:r>
            <a:endParaRPr kumimoji="1" lang="en-US" altLang="ja-JP" sz="2800">
              <a:solidFill>
                <a:srgbClr val="2F7C75"/>
              </a:solidFill>
            </a:endParaRPr>
          </a:p>
        </p:txBody>
      </p:sp>
    </p:spTree>
    <p:extLst>
      <p:ext uri="{BB962C8B-B14F-4D97-AF65-F5344CB8AC3E}">
        <p14:creationId xmlns:p14="http://schemas.microsoft.com/office/powerpoint/2010/main" val="2233667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p:txBody>
          <a:bodyPr/>
          <a:lstStyle/>
          <a:p>
            <a:pPr algn="ctr"/>
            <a:r>
              <a:rPr kumimoji="1" lang="ja-JP" altLang="en-US" sz="1200" dirty="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dirty="0">
                <a:solidFill>
                  <a:srgbClr val="2F7C75"/>
                </a:solidFill>
                <a:latin typeface="Meiryo UI" panose="020B0604030504040204" pitchFamily="50" charset="-128"/>
                <a:ea typeface="Meiryo UI" panose="020B0604030504040204" pitchFamily="50" charset="-128"/>
              </a:rPr>
              <a:t>AI</a:t>
            </a:r>
            <a:r>
              <a:rPr kumimoji="1" lang="ja-JP" altLang="en-US" sz="1200" dirty="0">
                <a:solidFill>
                  <a:srgbClr val="2F7C75"/>
                </a:solidFill>
                <a:latin typeface="Meiryo UI" panose="020B0604030504040204" pitchFamily="50" charset="-128"/>
                <a:ea typeface="Meiryo UI" panose="020B0604030504040204" pitchFamily="50" charset="-128"/>
              </a:rPr>
              <a:t>活用</a:t>
            </a:r>
            <a:r>
              <a:rPr kumimoji="1" lang="en-US" altLang="ja-JP" sz="1200" dirty="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p:txBody>
          <a:bodyPr/>
          <a:lstStyle/>
          <a:p>
            <a:fld id="{A65A5C87-DF58-40C8-B092-1DE63DB4547E}" type="slidenum">
              <a:rPr lang="en-US" altLang="ja-JP" noProof="0" smtClean="0"/>
              <a:pPr/>
              <a:t>19</a:t>
            </a:fld>
            <a:endParaRPr lang="ja-JP" altLang="en-US" noProof="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426204"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3</a:t>
            </a:r>
            <a:r>
              <a:rPr kumimoji="1" lang="ja-JP" altLang="en-US" sz="3200">
                <a:solidFill>
                  <a:srgbClr val="2F7C75"/>
                </a:solidFill>
              </a:rPr>
              <a:t>　未来のテレビ番組の視聴率を予測する</a:t>
            </a:r>
          </a:p>
        </p:txBody>
      </p:sp>
      <p:sp>
        <p:nvSpPr>
          <p:cNvPr id="8" name="テキスト ボックス 7">
            <a:extLst>
              <a:ext uri="{FF2B5EF4-FFF2-40B4-BE49-F238E27FC236}">
                <a16:creationId xmlns:a16="http://schemas.microsoft.com/office/drawing/2014/main" id="{7581B218-BDF5-9F67-E9C2-FDD9B8C8F1A6}"/>
              </a:ext>
            </a:extLst>
          </p:cNvPr>
          <p:cNvSpPr txBox="1"/>
          <p:nvPr/>
        </p:nvSpPr>
        <p:spPr>
          <a:xfrm>
            <a:off x="838200" y="1340054"/>
            <a:ext cx="6096000" cy="523220"/>
          </a:xfrm>
          <a:prstGeom prst="rect">
            <a:avLst/>
          </a:prstGeom>
          <a:noFill/>
        </p:spPr>
        <p:txBody>
          <a:bodyPr wrap="square">
            <a:spAutoFit/>
          </a:bodyPr>
          <a:lstStyle/>
          <a:p>
            <a:r>
              <a:rPr kumimoji="1" lang="ja-JP" altLang="en-US" sz="2800">
                <a:solidFill>
                  <a:srgbClr val="2F7C75"/>
                </a:solidFill>
              </a:rPr>
              <a:t>テキストをベクトル変換</a:t>
            </a:r>
            <a:endParaRPr kumimoji="1" lang="en-US" altLang="ja-JP" sz="2800">
              <a:solidFill>
                <a:srgbClr val="2F7C75"/>
              </a:solidFill>
            </a:endParaRPr>
          </a:p>
        </p:txBody>
      </p:sp>
      <p:sp>
        <p:nvSpPr>
          <p:cNvPr id="6" name="正方形/長方形 5">
            <a:extLst>
              <a:ext uri="{FF2B5EF4-FFF2-40B4-BE49-F238E27FC236}">
                <a16:creationId xmlns:a16="http://schemas.microsoft.com/office/drawing/2014/main" id="{83BF6D7A-8E23-9266-0872-23D0094972D9}"/>
              </a:ext>
            </a:extLst>
          </p:cNvPr>
          <p:cNvSpPr/>
          <p:nvPr/>
        </p:nvSpPr>
        <p:spPr>
          <a:xfrm>
            <a:off x="316000" y="3412614"/>
            <a:ext cx="2358573" cy="11329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rgbClr val="2F7C75"/>
                </a:solidFill>
              </a:rPr>
              <a:t>今世界で大ブーム日本茶の世界日本にたった</a:t>
            </a:r>
            <a:r>
              <a:rPr kumimoji="1" lang="en-US" altLang="ja-JP" sz="1600">
                <a:solidFill>
                  <a:srgbClr val="2F7C75"/>
                </a:solidFill>
              </a:rPr>
              <a:t>13</a:t>
            </a:r>
            <a:r>
              <a:rPr kumimoji="1" lang="ja-JP" altLang="en-US" sz="1600">
                <a:solidFill>
                  <a:srgbClr val="2F7C75"/>
                </a:solidFill>
              </a:rPr>
              <a:t>人日本茶界を</a:t>
            </a:r>
            <a:r>
              <a:rPr kumimoji="1" lang="en-US" altLang="ja-JP" sz="1600">
                <a:solidFill>
                  <a:srgbClr val="2F7C75"/>
                </a:solidFill>
              </a:rPr>
              <a:t>… </a:t>
            </a:r>
            <a:endParaRPr kumimoji="1" lang="ja-JP" altLang="en-US" sz="1600">
              <a:solidFill>
                <a:srgbClr val="2F7C75"/>
              </a:solidFill>
            </a:endParaRPr>
          </a:p>
        </p:txBody>
      </p:sp>
      <p:sp>
        <p:nvSpPr>
          <p:cNvPr id="9" name="矢印: 右 8">
            <a:extLst>
              <a:ext uri="{FF2B5EF4-FFF2-40B4-BE49-F238E27FC236}">
                <a16:creationId xmlns:a16="http://schemas.microsoft.com/office/drawing/2014/main" id="{3F598A03-4785-A21C-2384-2EC90CA39BBF}"/>
              </a:ext>
            </a:extLst>
          </p:cNvPr>
          <p:cNvSpPr/>
          <p:nvPr/>
        </p:nvSpPr>
        <p:spPr>
          <a:xfrm>
            <a:off x="2802109" y="3825414"/>
            <a:ext cx="611263" cy="2843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A09925A-B6FB-658B-829C-40BF08C7EF70}"/>
              </a:ext>
            </a:extLst>
          </p:cNvPr>
          <p:cNvSpPr/>
          <p:nvPr/>
        </p:nvSpPr>
        <p:spPr>
          <a:xfrm>
            <a:off x="3672449" y="3385742"/>
            <a:ext cx="4145355" cy="1132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solidFill>
                  <a:srgbClr val="2F7C75"/>
                </a:solidFill>
              </a:rPr>
              <a:t>cl-</a:t>
            </a:r>
            <a:r>
              <a:rPr kumimoji="1" lang="en-US" altLang="ja-JP" sz="1600" err="1">
                <a:solidFill>
                  <a:srgbClr val="2F7C75"/>
                </a:solidFill>
              </a:rPr>
              <a:t>nagoya</a:t>
            </a:r>
            <a:r>
              <a:rPr kumimoji="1" lang="en-US" altLang="ja-JP" sz="1600">
                <a:solidFill>
                  <a:srgbClr val="2F7C75"/>
                </a:solidFill>
              </a:rPr>
              <a:t>/sup-</a:t>
            </a:r>
            <a:r>
              <a:rPr kumimoji="1" lang="en-US" altLang="ja-JP" sz="1600" err="1">
                <a:solidFill>
                  <a:srgbClr val="2F7C75"/>
                </a:solidFill>
              </a:rPr>
              <a:t>simcse</a:t>
            </a:r>
            <a:r>
              <a:rPr kumimoji="1" lang="en-US" altLang="ja-JP" sz="1600">
                <a:solidFill>
                  <a:srgbClr val="2F7C75"/>
                </a:solidFill>
              </a:rPr>
              <a:t>-ja-base[2]</a:t>
            </a:r>
          </a:p>
        </p:txBody>
      </p:sp>
      <p:sp>
        <p:nvSpPr>
          <p:cNvPr id="13" name="正方形/長方形 12">
            <a:extLst>
              <a:ext uri="{FF2B5EF4-FFF2-40B4-BE49-F238E27FC236}">
                <a16:creationId xmlns:a16="http://schemas.microsoft.com/office/drawing/2014/main" id="{66435E17-063A-16F9-6DA3-8DB879EE6887}"/>
              </a:ext>
            </a:extLst>
          </p:cNvPr>
          <p:cNvSpPr/>
          <p:nvPr/>
        </p:nvSpPr>
        <p:spPr>
          <a:xfrm>
            <a:off x="8815679" y="3385742"/>
            <a:ext cx="2743200" cy="11598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a:solidFill>
                  <a:srgbClr val="2F7C75"/>
                </a:solidFill>
              </a:rPr>
              <a:t>[[ 9.12252426e-01 -5.21715403e-01 -2.20211670e-01  8.91542315e-01</a:t>
            </a:r>
          </a:p>
          <a:p>
            <a:pPr algn="ctr"/>
            <a:r>
              <a:rPr kumimoji="1" lang="en-US" altLang="ja-JP" sz="900">
                <a:solidFill>
                  <a:srgbClr val="2F7C75"/>
                </a:solidFill>
              </a:rPr>
              <a:t>  -7.32365012e-01 -5.26759982e-01 -3.54716808e-01 -3.94206822e-01</a:t>
            </a:r>
          </a:p>
          <a:p>
            <a:pPr algn="ctr"/>
            <a:r>
              <a:rPr kumimoji="1" lang="en-US" altLang="ja-JP" sz="900">
                <a:solidFill>
                  <a:srgbClr val="2F7C75"/>
                </a:solidFill>
              </a:rPr>
              <a:t>  -6.88212693e-01  3.18183362e-01 -7.65969083e-02 -1.14633972e-02 …]]</a:t>
            </a:r>
            <a:endParaRPr kumimoji="1" lang="ja-JP" altLang="en-US" sz="900">
              <a:solidFill>
                <a:srgbClr val="2F7C75"/>
              </a:solidFill>
            </a:endParaRPr>
          </a:p>
        </p:txBody>
      </p:sp>
      <p:sp>
        <p:nvSpPr>
          <p:cNvPr id="14" name="矢印: 右 13">
            <a:extLst>
              <a:ext uri="{FF2B5EF4-FFF2-40B4-BE49-F238E27FC236}">
                <a16:creationId xmlns:a16="http://schemas.microsoft.com/office/drawing/2014/main" id="{F0029F3C-4814-46CF-6807-C5968C0586F7}"/>
              </a:ext>
            </a:extLst>
          </p:cNvPr>
          <p:cNvSpPr/>
          <p:nvPr/>
        </p:nvSpPr>
        <p:spPr>
          <a:xfrm>
            <a:off x="8011110" y="3810040"/>
            <a:ext cx="611263" cy="2843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9A930973-5579-FEF7-2DBD-BAB99C4021DA}"/>
              </a:ext>
            </a:extLst>
          </p:cNvPr>
          <p:cNvSpPr txBox="1"/>
          <p:nvPr/>
        </p:nvSpPr>
        <p:spPr>
          <a:xfrm>
            <a:off x="316000" y="2801753"/>
            <a:ext cx="2617649" cy="461665"/>
          </a:xfrm>
          <a:prstGeom prst="rect">
            <a:avLst/>
          </a:prstGeom>
          <a:noFill/>
        </p:spPr>
        <p:txBody>
          <a:bodyPr wrap="square">
            <a:spAutoFit/>
          </a:bodyPr>
          <a:lstStyle/>
          <a:p>
            <a:pPr algn="ctr"/>
            <a:r>
              <a:rPr kumimoji="1" lang="ja-JP" altLang="en-US" sz="2400" dirty="0">
                <a:solidFill>
                  <a:srgbClr val="2F7C75"/>
                </a:solidFill>
              </a:rPr>
              <a:t>番組内容のテキスト</a:t>
            </a:r>
          </a:p>
        </p:txBody>
      </p:sp>
      <p:sp>
        <p:nvSpPr>
          <p:cNvPr id="18" name="テキスト ボックス 17">
            <a:extLst>
              <a:ext uri="{FF2B5EF4-FFF2-40B4-BE49-F238E27FC236}">
                <a16:creationId xmlns:a16="http://schemas.microsoft.com/office/drawing/2014/main" id="{85EF6BD1-8EC7-8781-E588-6F8BF35C59D3}"/>
              </a:ext>
            </a:extLst>
          </p:cNvPr>
          <p:cNvSpPr txBox="1"/>
          <p:nvPr/>
        </p:nvSpPr>
        <p:spPr>
          <a:xfrm>
            <a:off x="8543864" y="2773228"/>
            <a:ext cx="3286831" cy="461665"/>
          </a:xfrm>
          <a:prstGeom prst="rect">
            <a:avLst/>
          </a:prstGeom>
          <a:noFill/>
        </p:spPr>
        <p:txBody>
          <a:bodyPr wrap="square">
            <a:spAutoFit/>
          </a:bodyPr>
          <a:lstStyle/>
          <a:p>
            <a:pPr algn="ctr"/>
            <a:r>
              <a:rPr kumimoji="1" lang="en-US" altLang="ja-JP" sz="2400">
                <a:solidFill>
                  <a:srgbClr val="2F7C75"/>
                </a:solidFill>
              </a:rPr>
              <a:t>(1,768)</a:t>
            </a:r>
            <a:r>
              <a:rPr kumimoji="1" lang="ja-JP" altLang="en-US" sz="2400">
                <a:solidFill>
                  <a:srgbClr val="2F7C75"/>
                </a:solidFill>
              </a:rPr>
              <a:t>次元のベクトル</a:t>
            </a:r>
          </a:p>
        </p:txBody>
      </p:sp>
      <p:sp>
        <p:nvSpPr>
          <p:cNvPr id="7" name="テキスト ボックス 6">
            <a:extLst>
              <a:ext uri="{FF2B5EF4-FFF2-40B4-BE49-F238E27FC236}">
                <a16:creationId xmlns:a16="http://schemas.microsoft.com/office/drawing/2014/main" id="{4C09C16F-106C-DB6C-022D-7242986B0F1C}"/>
              </a:ext>
            </a:extLst>
          </p:cNvPr>
          <p:cNvSpPr txBox="1"/>
          <p:nvPr/>
        </p:nvSpPr>
        <p:spPr>
          <a:xfrm>
            <a:off x="4101710" y="2805972"/>
            <a:ext cx="3286831" cy="461665"/>
          </a:xfrm>
          <a:prstGeom prst="rect">
            <a:avLst/>
          </a:prstGeom>
          <a:noFill/>
        </p:spPr>
        <p:txBody>
          <a:bodyPr wrap="square">
            <a:spAutoFit/>
          </a:bodyPr>
          <a:lstStyle/>
          <a:p>
            <a:pPr algn="ctr"/>
            <a:r>
              <a:rPr kumimoji="1" lang="ja-JP" altLang="en-US" sz="2400">
                <a:solidFill>
                  <a:srgbClr val="2F7C75"/>
                </a:solidFill>
              </a:rPr>
              <a:t>文埋め込みモデル</a:t>
            </a:r>
          </a:p>
        </p:txBody>
      </p:sp>
      <p:sp>
        <p:nvSpPr>
          <p:cNvPr id="10" name="テキスト ボックス 9">
            <a:extLst>
              <a:ext uri="{FF2B5EF4-FFF2-40B4-BE49-F238E27FC236}">
                <a16:creationId xmlns:a16="http://schemas.microsoft.com/office/drawing/2014/main" id="{80A830A9-6091-649C-C1AB-A6B32A50B3EB}"/>
              </a:ext>
            </a:extLst>
          </p:cNvPr>
          <p:cNvSpPr txBox="1"/>
          <p:nvPr/>
        </p:nvSpPr>
        <p:spPr>
          <a:xfrm>
            <a:off x="1859686" y="5571498"/>
            <a:ext cx="8090291" cy="584775"/>
          </a:xfrm>
          <a:prstGeom prst="rect">
            <a:avLst/>
          </a:prstGeom>
          <a:noFill/>
        </p:spPr>
        <p:txBody>
          <a:bodyPr wrap="square">
            <a:spAutoFit/>
          </a:bodyPr>
          <a:lstStyle/>
          <a:p>
            <a:pPr algn="ctr"/>
            <a:r>
              <a:rPr kumimoji="1" lang="ja-JP" altLang="en-US" sz="1600" dirty="0">
                <a:solidFill>
                  <a:srgbClr val="2F7C75"/>
                </a:solidFill>
              </a:rPr>
              <a:t>文埋め込みモデルには</a:t>
            </a:r>
            <a:r>
              <a:rPr kumimoji="1" lang="en-US" altLang="ja-JP" sz="1600" dirty="0">
                <a:solidFill>
                  <a:srgbClr val="2F7C75"/>
                </a:solidFill>
              </a:rPr>
              <a:t>Transformer</a:t>
            </a:r>
            <a:r>
              <a:rPr kumimoji="1" lang="ja-JP" altLang="en-US" sz="1600" dirty="0">
                <a:solidFill>
                  <a:srgbClr val="2F7C75"/>
                </a:solidFill>
              </a:rPr>
              <a:t>を使用</a:t>
            </a:r>
            <a:endParaRPr kumimoji="1" lang="en-US" altLang="ja-JP" sz="1600" dirty="0">
              <a:solidFill>
                <a:srgbClr val="2F7C75"/>
              </a:solidFill>
            </a:endParaRPr>
          </a:p>
          <a:p>
            <a:pPr algn="ctr"/>
            <a:r>
              <a:rPr kumimoji="1" lang="ja-JP" altLang="en-US" sz="1600" dirty="0">
                <a:solidFill>
                  <a:srgbClr val="2F7C75"/>
                </a:solidFill>
              </a:rPr>
              <a:t>提供環境では実行時間がかかるため今回は</a:t>
            </a:r>
            <a:r>
              <a:rPr kumimoji="1" lang="en-US" altLang="ja-JP" sz="1600" dirty="0">
                <a:solidFill>
                  <a:srgbClr val="2F7C75"/>
                </a:solidFill>
              </a:rPr>
              <a:t>TBS</a:t>
            </a:r>
            <a:r>
              <a:rPr kumimoji="1" lang="ja-JP" altLang="en-US" sz="1600" dirty="0">
                <a:solidFill>
                  <a:srgbClr val="2F7C75"/>
                </a:solidFill>
              </a:rPr>
              <a:t>のゴールデンのみ</a:t>
            </a:r>
            <a:endParaRPr kumimoji="1" lang="en-US" altLang="ja-JP" sz="1600" dirty="0">
              <a:solidFill>
                <a:srgbClr val="2F7C75"/>
              </a:solidFill>
            </a:endParaRPr>
          </a:p>
        </p:txBody>
      </p:sp>
    </p:spTree>
    <p:extLst>
      <p:ext uri="{BB962C8B-B14F-4D97-AF65-F5344CB8AC3E}">
        <p14:creationId xmlns:p14="http://schemas.microsoft.com/office/powerpoint/2010/main" val="1603769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p:txBody>
          <a:bodyPr/>
          <a:lstStyle/>
          <a:p>
            <a:fld id="{A65A5C87-DF58-40C8-B092-1DE63DB4547E}" type="slidenum">
              <a:rPr lang="en-US" altLang="ja-JP" noProof="0" smtClean="0"/>
              <a:pPr/>
              <a:t>2</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426204"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1</a:t>
            </a:r>
            <a:r>
              <a:rPr kumimoji="1" lang="ja-JP" altLang="en-US" sz="3200">
                <a:solidFill>
                  <a:srgbClr val="2F7C75"/>
                </a:solidFill>
              </a:rPr>
              <a:t>　テレビ番組の視聴率を分析し、特徴を可視化する</a:t>
            </a:r>
          </a:p>
        </p:txBody>
      </p:sp>
      <p:sp>
        <p:nvSpPr>
          <p:cNvPr id="6" name="正方形/長方形 5">
            <a:extLst>
              <a:ext uri="{FF2B5EF4-FFF2-40B4-BE49-F238E27FC236}">
                <a16:creationId xmlns:a16="http://schemas.microsoft.com/office/drawing/2014/main" id="{E1E9D0EB-3A5C-304C-91B1-770D523DB297}"/>
              </a:ext>
            </a:extLst>
          </p:cNvPr>
          <p:cNvSpPr/>
          <p:nvPr/>
        </p:nvSpPr>
        <p:spPr>
          <a:xfrm>
            <a:off x="838200" y="1257151"/>
            <a:ext cx="10678160" cy="13476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rgbClr val="2F7C75"/>
                </a:solidFill>
              </a:rPr>
              <a:t>各局ごとの曜日、時間帯別の</a:t>
            </a:r>
            <a:endParaRPr kumimoji="1" lang="en-US" altLang="ja-JP">
              <a:solidFill>
                <a:srgbClr val="2F7C75"/>
              </a:solidFill>
            </a:endParaRPr>
          </a:p>
          <a:p>
            <a:pPr algn="ctr"/>
            <a:r>
              <a:rPr kumimoji="1" lang="ja-JP" altLang="en-US" b="1">
                <a:solidFill>
                  <a:srgbClr val="2F7C75"/>
                </a:solidFill>
              </a:rPr>
              <a:t>①視聴率平均、②視聴率の分散、③視聴率の変動係数</a:t>
            </a:r>
            <a:endParaRPr kumimoji="1" lang="en-US" altLang="ja-JP" b="1">
              <a:solidFill>
                <a:srgbClr val="2F7C75"/>
              </a:solidFill>
            </a:endParaRPr>
          </a:p>
          <a:p>
            <a:pPr algn="ctr"/>
            <a:r>
              <a:rPr kumimoji="1" lang="ja-JP" altLang="en-US">
                <a:solidFill>
                  <a:srgbClr val="2F7C75"/>
                </a:solidFill>
              </a:rPr>
              <a:t>でヒートマップを作成</a:t>
            </a:r>
            <a:r>
              <a:rPr kumimoji="1" lang="en-US" altLang="ja-JP">
                <a:solidFill>
                  <a:srgbClr val="2F7C75"/>
                </a:solidFill>
              </a:rPr>
              <a:t> </a:t>
            </a:r>
          </a:p>
        </p:txBody>
      </p:sp>
      <p:sp>
        <p:nvSpPr>
          <p:cNvPr id="7" name="正方形/長方形 6">
            <a:extLst>
              <a:ext uri="{FF2B5EF4-FFF2-40B4-BE49-F238E27FC236}">
                <a16:creationId xmlns:a16="http://schemas.microsoft.com/office/drawing/2014/main" id="{F8A63E50-69E7-DF07-9E5F-4303AE8A9D54}"/>
              </a:ext>
            </a:extLst>
          </p:cNvPr>
          <p:cNvSpPr/>
          <p:nvPr/>
        </p:nvSpPr>
        <p:spPr>
          <a:xfrm>
            <a:off x="838200" y="3228139"/>
            <a:ext cx="10678160" cy="2504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a:solidFill>
                  <a:srgbClr val="2F7C75"/>
                </a:solidFill>
              </a:rPr>
              <a:t>データ分割・変換</a:t>
            </a:r>
            <a:r>
              <a:rPr lang="en-US" altLang="ja-JP" b="1">
                <a:solidFill>
                  <a:srgbClr val="2F7C75"/>
                </a:solidFill>
              </a:rPr>
              <a:t>:</a:t>
            </a:r>
            <a:r>
              <a:rPr lang="ja-JP" altLang="en-US">
                <a:solidFill>
                  <a:srgbClr val="2F7C75"/>
                </a:solidFill>
              </a:rPr>
              <a:t>各局ごとに世帯別視聴率データを分け、視聴率を</a:t>
            </a:r>
            <a:r>
              <a:rPr lang="en-US" altLang="ja-JP">
                <a:solidFill>
                  <a:srgbClr val="2F7C75"/>
                </a:solidFill>
              </a:rPr>
              <a:t>1</a:t>
            </a:r>
            <a:r>
              <a:rPr lang="ja-JP" altLang="en-US">
                <a:solidFill>
                  <a:srgbClr val="2F7C75"/>
                </a:solidFill>
              </a:rPr>
              <a:t>分単位で計算するために</a:t>
            </a:r>
            <a:r>
              <a:rPr lang="en-US" altLang="ja-JP">
                <a:solidFill>
                  <a:srgbClr val="2F7C75"/>
                </a:solidFill>
              </a:rPr>
              <a:t>1/60</a:t>
            </a:r>
            <a:r>
              <a:rPr lang="ja-JP" altLang="en-US">
                <a:solidFill>
                  <a:srgbClr val="2F7C75"/>
                </a:solidFill>
              </a:rPr>
              <a:t>に変換</a:t>
            </a:r>
            <a:endParaRPr lang="en-US" altLang="ja-JP">
              <a:solidFill>
                <a:srgbClr val="2F7C75"/>
              </a:solidFill>
            </a:endParaRPr>
          </a:p>
          <a:p>
            <a:pPr algn="ctr"/>
            <a:r>
              <a:rPr lang="ja-JP" altLang="en-US">
                <a:solidFill>
                  <a:srgbClr val="2F7C75"/>
                </a:solidFill>
              </a:rPr>
              <a:t>↓</a:t>
            </a:r>
            <a:endParaRPr lang="en-US" altLang="ja-JP">
              <a:solidFill>
                <a:srgbClr val="2F7C75"/>
              </a:solidFill>
            </a:endParaRPr>
          </a:p>
          <a:p>
            <a:pPr algn="ctr"/>
            <a:r>
              <a:rPr kumimoji="1" lang="ja-JP" altLang="en-US" b="1">
                <a:solidFill>
                  <a:srgbClr val="2F7C75"/>
                </a:solidFill>
              </a:rPr>
              <a:t>時系列ソート</a:t>
            </a:r>
            <a:r>
              <a:rPr kumimoji="1" lang="en-US" altLang="ja-JP">
                <a:solidFill>
                  <a:srgbClr val="2F7C75"/>
                </a:solidFill>
              </a:rPr>
              <a:t>:</a:t>
            </a:r>
            <a:r>
              <a:rPr kumimoji="1" lang="ja-JP" altLang="en-US">
                <a:solidFill>
                  <a:srgbClr val="2F7C75"/>
                </a:solidFill>
              </a:rPr>
              <a:t>番組を時系列順に並べ、放送開始時間と終了時間から放送期間</a:t>
            </a:r>
            <a:r>
              <a:rPr kumimoji="1" lang="en-US" altLang="ja-JP">
                <a:solidFill>
                  <a:srgbClr val="2F7C75"/>
                </a:solidFill>
              </a:rPr>
              <a:t>(</a:t>
            </a:r>
            <a:r>
              <a:rPr kumimoji="1" lang="ja-JP" altLang="en-US">
                <a:solidFill>
                  <a:srgbClr val="2F7C75"/>
                </a:solidFill>
              </a:rPr>
              <a:t>年</a:t>
            </a:r>
            <a:r>
              <a:rPr kumimoji="1" lang="en-US" altLang="ja-JP">
                <a:solidFill>
                  <a:srgbClr val="2F7C75"/>
                </a:solidFill>
              </a:rPr>
              <a:t>/</a:t>
            </a:r>
            <a:r>
              <a:rPr kumimoji="1" lang="ja-JP" altLang="en-US">
                <a:solidFill>
                  <a:srgbClr val="2F7C75"/>
                </a:solidFill>
              </a:rPr>
              <a:t>月</a:t>
            </a:r>
            <a:r>
              <a:rPr kumimoji="1" lang="en-US" altLang="ja-JP">
                <a:solidFill>
                  <a:srgbClr val="2F7C75"/>
                </a:solidFill>
              </a:rPr>
              <a:t>/</a:t>
            </a:r>
            <a:r>
              <a:rPr kumimoji="1" lang="ja-JP" altLang="en-US">
                <a:solidFill>
                  <a:srgbClr val="2F7C75"/>
                </a:solidFill>
              </a:rPr>
              <a:t>日</a:t>
            </a:r>
            <a:r>
              <a:rPr kumimoji="1" lang="en-US" altLang="ja-JP">
                <a:solidFill>
                  <a:srgbClr val="2F7C75"/>
                </a:solidFill>
              </a:rPr>
              <a:t>/</a:t>
            </a:r>
            <a:r>
              <a:rPr kumimoji="1" lang="ja-JP" altLang="en-US">
                <a:solidFill>
                  <a:srgbClr val="2F7C75"/>
                </a:solidFill>
              </a:rPr>
              <a:t>時</a:t>
            </a:r>
            <a:r>
              <a:rPr kumimoji="1" lang="en-US" altLang="ja-JP">
                <a:solidFill>
                  <a:srgbClr val="2F7C75"/>
                </a:solidFill>
              </a:rPr>
              <a:t>/</a:t>
            </a:r>
            <a:r>
              <a:rPr kumimoji="1" lang="ja-JP" altLang="en-US">
                <a:solidFill>
                  <a:srgbClr val="2F7C75"/>
                </a:solidFill>
              </a:rPr>
              <a:t>分</a:t>
            </a:r>
            <a:r>
              <a:rPr kumimoji="1" lang="en-US" altLang="ja-JP">
                <a:solidFill>
                  <a:srgbClr val="2F7C75"/>
                </a:solidFill>
              </a:rPr>
              <a:t>)</a:t>
            </a:r>
            <a:r>
              <a:rPr kumimoji="1" lang="ja-JP" altLang="en-US">
                <a:solidFill>
                  <a:srgbClr val="2F7C75"/>
                </a:solidFill>
              </a:rPr>
              <a:t>を取得</a:t>
            </a:r>
            <a:endParaRPr kumimoji="1" lang="en-US" altLang="ja-JP">
              <a:solidFill>
                <a:srgbClr val="2F7C75"/>
              </a:solidFill>
            </a:endParaRPr>
          </a:p>
          <a:p>
            <a:pPr algn="ctr"/>
            <a:r>
              <a:rPr kumimoji="1" lang="ja-JP" altLang="en-US">
                <a:solidFill>
                  <a:srgbClr val="2F7C75"/>
                </a:solidFill>
              </a:rPr>
              <a:t>↓</a:t>
            </a:r>
            <a:endParaRPr kumimoji="1" lang="en-US" altLang="ja-JP">
              <a:solidFill>
                <a:srgbClr val="2F7C75"/>
              </a:solidFill>
            </a:endParaRPr>
          </a:p>
          <a:p>
            <a:pPr algn="ctr"/>
            <a:r>
              <a:rPr kumimoji="1" lang="ja-JP" altLang="en-US" b="1">
                <a:solidFill>
                  <a:srgbClr val="2F7C75"/>
                </a:solidFill>
              </a:rPr>
              <a:t>視聴率記録</a:t>
            </a:r>
            <a:r>
              <a:rPr kumimoji="1" lang="en-US" altLang="ja-JP">
                <a:solidFill>
                  <a:srgbClr val="2F7C75"/>
                </a:solidFill>
              </a:rPr>
              <a:t>:</a:t>
            </a:r>
            <a:r>
              <a:rPr kumimoji="1" lang="ja-JP" altLang="en-US">
                <a:solidFill>
                  <a:srgbClr val="2F7C75"/>
                </a:solidFill>
              </a:rPr>
              <a:t>各分の視聴率を記録し、</a:t>
            </a:r>
            <a:r>
              <a:rPr kumimoji="1" lang="en-US" altLang="ja-JP">
                <a:solidFill>
                  <a:srgbClr val="2F7C75"/>
                </a:solidFill>
              </a:rPr>
              <a:t>60</a:t>
            </a:r>
            <a:r>
              <a:rPr kumimoji="1" lang="ja-JP" altLang="en-US">
                <a:solidFill>
                  <a:srgbClr val="2F7C75"/>
                </a:solidFill>
              </a:rPr>
              <a:t>分ごとにその視聴率を合計して、各時間帯の視聴率の平均を算出</a:t>
            </a:r>
            <a:endParaRPr kumimoji="1" lang="en-US" altLang="ja-JP">
              <a:solidFill>
                <a:srgbClr val="2F7C75"/>
              </a:solidFill>
            </a:endParaRPr>
          </a:p>
          <a:p>
            <a:pPr algn="ctr"/>
            <a:r>
              <a:rPr kumimoji="1" lang="ja-JP" altLang="en-US">
                <a:solidFill>
                  <a:srgbClr val="2F7C75"/>
                </a:solidFill>
              </a:rPr>
              <a:t>↓</a:t>
            </a:r>
            <a:endParaRPr kumimoji="1" lang="en-US" altLang="ja-JP">
              <a:solidFill>
                <a:srgbClr val="2F7C75"/>
              </a:solidFill>
            </a:endParaRPr>
          </a:p>
          <a:p>
            <a:pPr algn="ctr"/>
            <a:r>
              <a:rPr kumimoji="1" lang="ja-JP" altLang="en-US" b="1">
                <a:solidFill>
                  <a:srgbClr val="2F7C75"/>
                </a:solidFill>
              </a:rPr>
              <a:t>統計量計算</a:t>
            </a:r>
            <a:r>
              <a:rPr kumimoji="1" lang="en-US" altLang="ja-JP">
                <a:solidFill>
                  <a:srgbClr val="2F7C75"/>
                </a:solidFill>
              </a:rPr>
              <a:t>:</a:t>
            </a:r>
            <a:r>
              <a:rPr kumimoji="1" lang="ja-JP" altLang="en-US">
                <a:solidFill>
                  <a:srgbClr val="2F7C75"/>
                </a:solidFill>
              </a:rPr>
              <a:t>データを曜日と時間で分け、</a:t>
            </a:r>
            <a:r>
              <a:rPr kumimoji="1" lang="en-US" altLang="ja-JP">
                <a:solidFill>
                  <a:srgbClr val="2F7C75"/>
                </a:solidFill>
              </a:rPr>
              <a:t>7×24</a:t>
            </a:r>
            <a:r>
              <a:rPr kumimoji="1" lang="ja-JP" altLang="en-US">
                <a:solidFill>
                  <a:srgbClr val="2F7C75"/>
                </a:solidFill>
              </a:rPr>
              <a:t>の時間ごとに平均視聴率、分散、変動係数</a:t>
            </a:r>
            <a:r>
              <a:rPr kumimoji="1" lang="en-US" altLang="ja-JP">
                <a:solidFill>
                  <a:srgbClr val="2F7C75"/>
                </a:solidFill>
              </a:rPr>
              <a:t>(CV)</a:t>
            </a:r>
            <a:r>
              <a:rPr kumimoji="1" lang="ja-JP" altLang="en-US">
                <a:solidFill>
                  <a:srgbClr val="2F7C75"/>
                </a:solidFill>
              </a:rPr>
              <a:t>を計算</a:t>
            </a:r>
            <a:endParaRPr kumimoji="1" lang="en-US" altLang="ja-JP">
              <a:solidFill>
                <a:srgbClr val="2F7C75"/>
              </a:solidFill>
            </a:endParaRPr>
          </a:p>
        </p:txBody>
      </p:sp>
    </p:spTree>
    <p:extLst>
      <p:ext uri="{BB962C8B-B14F-4D97-AF65-F5344CB8AC3E}">
        <p14:creationId xmlns:p14="http://schemas.microsoft.com/office/powerpoint/2010/main" val="2516146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p:txBody>
          <a:bodyPr/>
          <a:lstStyle/>
          <a:p>
            <a:fld id="{A65A5C87-DF58-40C8-B092-1DE63DB4547E}" type="slidenum">
              <a:rPr lang="en-US" altLang="ja-JP" noProof="0" smtClean="0"/>
              <a:pPr/>
              <a:t>20</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426204"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3</a:t>
            </a:r>
            <a:r>
              <a:rPr kumimoji="1" lang="ja-JP" altLang="en-US" sz="3200">
                <a:solidFill>
                  <a:srgbClr val="2F7C75"/>
                </a:solidFill>
              </a:rPr>
              <a:t>　未来のテレビ番組の視聴率を予測する</a:t>
            </a:r>
          </a:p>
        </p:txBody>
      </p:sp>
      <p:sp>
        <p:nvSpPr>
          <p:cNvPr id="8" name="テキスト ボックス 7">
            <a:extLst>
              <a:ext uri="{FF2B5EF4-FFF2-40B4-BE49-F238E27FC236}">
                <a16:creationId xmlns:a16="http://schemas.microsoft.com/office/drawing/2014/main" id="{7581B218-BDF5-9F67-E9C2-FDD9B8C8F1A6}"/>
              </a:ext>
            </a:extLst>
          </p:cNvPr>
          <p:cNvSpPr txBox="1"/>
          <p:nvPr/>
        </p:nvSpPr>
        <p:spPr>
          <a:xfrm>
            <a:off x="571677" y="1191029"/>
            <a:ext cx="6096000" cy="523220"/>
          </a:xfrm>
          <a:prstGeom prst="rect">
            <a:avLst/>
          </a:prstGeom>
          <a:noFill/>
        </p:spPr>
        <p:txBody>
          <a:bodyPr wrap="square">
            <a:spAutoFit/>
          </a:bodyPr>
          <a:lstStyle/>
          <a:p>
            <a:r>
              <a:rPr kumimoji="1" lang="ja-JP" altLang="en-US" sz="2800">
                <a:solidFill>
                  <a:srgbClr val="2F7C75"/>
                </a:solidFill>
              </a:rPr>
              <a:t>学習</a:t>
            </a:r>
            <a:endParaRPr kumimoji="1" lang="en-US" altLang="ja-JP" sz="2800">
              <a:solidFill>
                <a:srgbClr val="2F7C75"/>
              </a:solidFill>
            </a:endParaRPr>
          </a:p>
        </p:txBody>
      </p:sp>
      <p:sp>
        <p:nvSpPr>
          <p:cNvPr id="6" name="正方形/長方形 5">
            <a:extLst>
              <a:ext uri="{FF2B5EF4-FFF2-40B4-BE49-F238E27FC236}">
                <a16:creationId xmlns:a16="http://schemas.microsoft.com/office/drawing/2014/main" id="{71869BF7-3C93-BA5A-C831-927B31A51C94}"/>
              </a:ext>
            </a:extLst>
          </p:cNvPr>
          <p:cNvSpPr/>
          <p:nvPr/>
        </p:nvSpPr>
        <p:spPr>
          <a:xfrm>
            <a:off x="748711" y="2309657"/>
            <a:ext cx="2743200" cy="11329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rgbClr val="2F7C75"/>
                </a:solidFill>
              </a:rPr>
              <a:t>[[ 9.12252426e-01 -5.21715403e-01 -2.20211670e-01  8.91542315e-01</a:t>
            </a:r>
          </a:p>
          <a:p>
            <a:pPr algn="ctr"/>
            <a:r>
              <a:rPr kumimoji="1" lang="en-US" altLang="ja-JP" sz="900" dirty="0">
                <a:solidFill>
                  <a:srgbClr val="2F7C75"/>
                </a:solidFill>
              </a:rPr>
              <a:t>  -7.32365012e-01 -5.26759982e-01 -3.54716808e-01 -3.94206822e-01</a:t>
            </a:r>
          </a:p>
          <a:p>
            <a:pPr algn="ctr"/>
            <a:r>
              <a:rPr kumimoji="1" lang="en-US" altLang="ja-JP" sz="900" dirty="0">
                <a:solidFill>
                  <a:srgbClr val="2F7C75"/>
                </a:solidFill>
              </a:rPr>
              <a:t>  -6.88212693e-01  3.18183362e-01 -7.65969083e-02 -1.14633972e-02 …]]</a:t>
            </a:r>
            <a:endParaRPr kumimoji="1" lang="ja-JP" altLang="en-US" sz="900" dirty="0">
              <a:solidFill>
                <a:srgbClr val="2F7C75"/>
              </a:solidFill>
            </a:endParaRPr>
          </a:p>
        </p:txBody>
      </p:sp>
      <p:sp>
        <p:nvSpPr>
          <p:cNvPr id="9" name="テキスト ボックス 8">
            <a:extLst>
              <a:ext uri="{FF2B5EF4-FFF2-40B4-BE49-F238E27FC236}">
                <a16:creationId xmlns:a16="http://schemas.microsoft.com/office/drawing/2014/main" id="{2F67A57B-6FBB-F9CE-EBD2-BE06E3C5E6BE}"/>
              </a:ext>
            </a:extLst>
          </p:cNvPr>
          <p:cNvSpPr txBox="1"/>
          <p:nvPr/>
        </p:nvSpPr>
        <p:spPr>
          <a:xfrm>
            <a:off x="838200" y="1933138"/>
            <a:ext cx="2564222" cy="369332"/>
          </a:xfrm>
          <a:prstGeom prst="rect">
            <a:avLst/>
          </a:prstGeom>
          <a:noFill/>
        </p:spPr>
        <p:txBody>
          <a:bodyPr wrap="square">
            <a:spAutoFit/>
          </a:bodyPr>
          <a:lstStyle/>
          <a:p>
            <a:pPr algn="ctr"/>
            <a:r>
              <a:rPr kumimoji="1" lang="en-US" altLang="ja-JP" dirty="0">
                <a:solidFill>
                  <a:srgbClr val="2F7C75"/>
                </a:solidFill>
              </a:rPr>
              <a:t>(1,768)</a:t>
            </a:r>
            <a:r>
              <a:rPr kumimoji="1" lang="ja-JP" altLang="en-US" dirty="0">
                <a:solidFill>
                  <a:srgbClr val="2F7C75"/>
                </a:solidFill>
              </a:rPr>
              <a:t>次元のベクトル</a:t>
            </a:r>
          </a:p>
        </p:txBody>
      </p:sp>
      <p:sp>
        <p:nvSpPr>
          <p:cNvPr id="12" name="正方形/長方形 11">
            <a:extLst>
              <a:ext uri="{FF2B5EF4-FFF2-40B4-BE49-F238E27FC236}">
                <a16:creationId xmlns:a16="http://schemas.microsoft.com/office/drawing/2014/main" id="{D1E680FD-844F-1C9E-1E96-27195EB1405D}"/>
              </a:ext>
            </a:extLst>
          </p:cNvPr>
          <p:cNvSpPr/>
          <p:nvPr/>
        </p:nvSpPr>
        <p:spPr>
          <a:xfrm>
            <a:off x="4273104" y="2499720"/>
            <a:ext cx="1514708" cy="6787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2F7C75"/>
                </a:solidFill>
              </a:rPr>
              <a:t>9.904%</a:t>
            </a:r>
            <a:endParaRPr kumimoji="1" lang="ja-JP" altLang="en-US" dirty="0">
              <a:solidFill>
                <a:srgbClr val="2F7C75"/>
              </a:solidFill>
            </a:endParaRPr>
          </a:p>
        </p:txBody>
      </p:sp>
      <p:sp>
        <p:nvSpPr>
          <p:cNvPr id="13" name="テキスト ボックス 12">
            <a:extLst>
              <a:ext uri="{FF2B5EF4-FFF2-40B4-BE49-F238E27FC236}">
                <a16:creationId xmlns:a16="http://schemas.microsoft.com/office/drawing/2014/main" id="{BBC63971-9230-FE3B-024E-37AB3AFBD5D1}"/>
              </a:ext>
            </a:extLst>
          </p:cNvPr>
          <p:cNvSpPr txBox="1"/>
          <p:nvPr/>
        </p:nvSpPr>
        <p:spPr>
          <a:xfrm>
            <a:off x="4273104" y="1940325"/>
            <a:ext cx="1514708" cy="369332"/>
          </a:xfrm>
          <a:prstGeom prst="rect">
            <a:avLst/>
          </a:prstGeom>
          <a:noFill/>
        </p:spPr>
        <p:txBody>
          <a:bodyPr wrap="square">
            <a:spAutoFit/>
          </a:bodyPr>
          <a:lstStyle/>
          <a:p>
            <a:pPr algn="ctr"/>
            <a:r>
              <a:rPr kumimoji="1" lang="ja-JP" altLang="en-US" dirty="0">
                <a:solidFill>
                  <a:srgbClr val="2F7C75"/>
                </a:solidFill>
              </a:rPr>
              <a:t>視聴率</a:t>
            </a:r>
          </a:p>
        </p:txBody>
      </p:sp>
      <p:sp>
        <p:nvSpPr>
          <p:cNvPr id="24" name="正方形/長方形 23">
            <a:extLst>
              <a:ext uri="{FF2B5EF4-FFF2-40B4-BE49-F238E27FC236}">
                <a16:creationId xmlns:a16="http://schemas.microsoft.com/office/drawing/2014/main" id="{80863547-772F-BA7B-14EF-C6CE0B1D6689}"/>
              </a:ext>
            </a:extLst>
          </p:cNvPr>
          <p:cNvSpPr/>
          <p:nvPr/>
        </p:nvSpPr>
        <p:spPr>
          <a:xfrm>
            <a:off x="4260507" y="3942501"/>
            <a:ext cx="1514708" cy="6787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2F7C75"/>
                </a:solidFill>
              </a:rPr>
              <a:t>8.604%</a:t>
            </a:r>
            <a:endParaRPr kumimoji="1" lang="ja-JP" altLang="en-US" dirty="0">
              <a:solidFill>
                <a:srgbClr val="2F7C75"/>
              </a:solidFill>
            </a:endParaRPr>
          </a:p>
        </p:txBody>
      </p:sp>
      <p:sp>
        <p:nvSpPr>
          <p:cNvPr id="25" name="正方形/長方形 24">
            <a:extLst>
              <a:ext uri="{FF2B5EF4-FFF2-40B4-BE49-F238E27FC236}">
                <a16:creationId xmlns:a16="http://schemas.microsoft.com/office/drawing/2014/main" id="{B9830B49-C4FA-D55C-EDB1-90CFCBA6053A}"/>
              </a:ext>
            </a:extLst>
          </p:cNvPr>
          <p:cNvSpPr/>
          <p:nvPr/>
        </p:nvSpPr>
        <p:spPr>
          <a:xfrm>
            <a:off x="748711" y="3715404"/>
            <a:ext cx="2743200" cy="11329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rgbClr val="2F7C75"/>
                </a:solidFill>
              </a:rPr>
              <a:t>[ 2.97264934e-01 -4.64866191e-01 -5.46476901e-01  1.14583564e+00</a:t>
            </a:r>
          </a:p>
          <a:p>
            <a:pPr algn="ctr"/>
            <a:r>
              <a:rPr kumimoji="1" lang="en-US" altLang="ja-JP" sz="900" dirty="0">
                <a:solidFill>
                  <a:srgbClr val="2F7C75"/>
                </a:solidFill>
              </a:rPr>
              <a:t> -6.15608096e-01 -1.80512473e-01 -4.07059640e-01 -6.57069206e-01</a:t>
            </a:r>
          </a:p>
          <a:p>
            <a:pPr algn="ctr"/>
            <a:r>
              <a:rPr kumimoji="1" lang="en-US" altLang="ja-JP" sz="900" dirty="0">
                <a:solidFill>
                  <a:srgbClr val="2F7C75"/>
                </a:solidFill>
              </a:rPr>
              <a:t> -1.03418028e+00  4.15347040e-01 -6.52726471e-01  5.20473719e-01 …]] </a:t>
            </a:r>
            <a:endParaRPr kumimoji="1" lang="ja-JP" altLang="en-US" sz="900" dirty="0">
              <a:solidFill>
                <a:srgbClr val="2F7C75"/>
              </a:solidFill>
            </a:endParaRPr>
          </a:p>
        </p:txBody>
      </p:sp>
      <p:sp>
        <p:nvSpPr>
          <p:cNvPr id="26" name="正方形/長方形 25">
            <a:extLst>
              <a:ext uri="{FF2B5EF4-FFF2-40B4-BE49-F238E27FC236}">
                <a16:creationId xmlns:a16="http://schemas.microsoft.com/office/drawing/2014/main" id="{CDCD444B-120C-045C-BE59-E008CD6BD255}"/>
              </a:ext>
            </a:extLst>
          </p:cNvPr>
          <p:cNvSpPr/>
          <p:nvPr/>
        </p:nvSpPr>
        <p:spPr>
          <a:xfrm>
            <a:off x="748711" y="5121151"/>
            <a:ext cx="2743200" cy="11329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rgbClr val="2F7C75"/>
                </a:solidFill>
              </a:rPr>
              <a:t>[ 4.66459513e-01  2.90659994e-01  2.57077198e-02  9.31334198e-01</a:t>
            </a:r>
          </a:p>
          <a:p>
            <a:pPr algn="ctr"/>
            <a:r>
              <a:rPr kumimoji="1" lang="en-US" altLang="ja-JP" sz="900" dirty="0">
                <a:solidFill>
                  <a:srgbClr val="2F7C75"/>
                </a:solidFill>
              </a:rPr>
              <a:t> -1.06254375e+00 -4.86917257e-01  3.74838203e-01 -4.45631176e-01</a:t>
            </a:r>
          </a:p>
          <a:p>
            <a:pPr algn="ctr"/>
            <a:r>
              <a:rPr kumimoji="1" lang="en-US" altLang="ja-JP" sz="900" dirty="0">
                <a:solidFill>
                  <a:srgbClr val="2F7C75"/>
                </a:solidFill>
              </a:rPr>
              <a:t> -8.67609262e-01  6.53038681e-01 -6.43458068e-01  9.89070833e-02</a:t>
            </a:r>
            <a:r>
              <a:rPr kumimoji="1" lang="ja-JP" altLang="en-US" sz="900" dirty="0">
                <a:solidFill>
                  <a:srgbClr val="2F7C75"/>
                </a:solidFill>
              </a:rPr>
              <a:t> </a:t>
            </a:r>
            <a:r>
              <a:rPr kumimoji="1" lang="en-US" altLang="ja-JP" sz="900" dirty="0">
                <a:solidFill>
                  <a:srgbClr val="2F7C75"/>
                </a:solidFill>
              </a:rPr>
              <a:t>…]]</a:t>
            </a:r>
            <a:endParaRPr kumimoji="1" lang="ja-JP" altLang="en-US" sz="900" dirty="0">
              <a:solidFill>
                <a:srgbClr val="2F7C75"/>
              </a:solidFill>
            </a:endParaRPr>
          </a:p>
        </p:txBody>
      </p:sp>
      <p:sp>
        <p:nvSpPr>
          <p:cNvPr id="27" name="正方形/長方形 26">
            <a:extLst>
              <a:ext uri="{FF2B5EF4-FFF2-40B4-BE49-F238E27FC236}">
                <a16:creationId xmlns:a16="http://schemas.microsoft.com/office/drawing/2014/main" id="{E9DDED55-DD26-6C32-4F35-A80D19B6789F}"/>
              </a:ext>
            </a:extLst>
          </p:cNvPr>
          <p:cNvSpPr/>
          <p:nvPr/>
        </p:nvSpPr>
        <p:spPr>
          <a:xfrm>
            <a:off x="4260507" y="5327572"/>
            <a:ext cx="1514708" cy="6787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2F7C75"/>
                </a:solidFill>
              </a:rPr>
              <a:t>14.02%</a:t>
            </a:r>
            <a:endParaRPr kumimoji="1" lang="ja-JP" altLang="en-US" dirty="0">
              <a:solidFill>
                <a:srgbClr val="2F7C75"/>
              </a:solidFill>
            </a:endParaRPr>
          </a:p>
        </p:txBody>
      </p:sp>
      <p:sp>
        <p:nvSpPr>
          <p:cNvPr id="28" name="テキスト ボックス 27">
            <a:extLst>
              <a:ext uri="{FF2B5EF4-FFF2-40B4-BE49-F238E27FC236}">
                <a16:creationId xmlns:a16="http://schemas.microsoft.com/office/drawing/2014/main" id="{D5804D9E-1714-7660-C96B-35F7B852C28C}"/>
              </a:ext>
            </a:extLst>
          </p:cNvPr>
          <p:cNvSpPr txBox="1"/>
          <p:nvPr/>
        </p:nvSpPr>
        <p:spPr>
          <a:xfrm>
            <a:off x="7961180" y="2046334"/>
            <a:ext cx="2564222" cy="369332"/>
          </a:xfrm>
          <a:prstGeom prst="rect">
            <a:avLst/>
          </a:prstGeom>
          <a:noFill/>
        </p:spPr>
        <p:txBody>
          <a:bodyPr wrap="square">
            <a:spAutoFit/>
          </a:bodyPr>
          <a:lstStyle/>
          <a:p>
            <a:pPr algn="ctr"/>
            <a:r>
              <a:rPr kumimoji="1" lang="ja-JP" altLang="en-US" dirty="0">
                <a:solidFill>
                  <a:srgbClr val="2F7C75"/>
                </a:solidFill>
              </a:rPr>
              <a:t>比較した学習手法</a:t>
            </a:r>
          </a:p>
        </p:txBody>
      </p:sp>
      <p:sp>
        <p:nvSpPr>
          <p:cNvPr id="29" name="四角形: 角を丸くする 28">
            <a:extLst>
              <a:ext uri="{FF2B5EF4-FFF2-40B4-BE49-F238E27FC236}">
                <a16:creationId xmlns:a16="http://schemas.microsoft.com/office/drawing/2014/main" id="{DD77D0F9-D572-C640-AF5E-FED92AF63084}"/>
              </a:ext>
            </a:extLst>
          </p:cNvPr>
          <p:cNvSpPr/>
          <p:nvPr/>
        </p:nvSpPr>
        <p:spPr>
          <a:xfrm>
            <a:off x="7871691" y="2499720"/>
            <a:ext cx="2743200" cy="33191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solidFill>
                  <a:srgbClr val="2F7C75"/>
                </a:solidFill>
              </a:rPr>
              <a:t>・線形回帰</a:t>
            </a:r>
            <a:endParaRPr kumimoji="1" lang="en-US" altLang="ja-JP" sz="2400" dirty="0">
              <a:solidFill>
                <a:srgbClr val="2F7C75"/>
              </a:solidFill>
            </a:endParaRPr>
          </a:p>
          <a:p>
            <a:r>
              <a:rPr kumimoji="1" lang="ja-JP" altLang="en-US" sz="2400" dirty="0">
                <a:solidFill>
                  <a:srgbClr val="2F7C75"/>
                </a:solidFill>
              </a:rPr>
              <a:t>・リッジ回帰</a:t>
            </a:r>
            <a:endParaRPr kumimoji="1" lang="en-US" altLang="ja-JP" sz="2400" dirty="0">
              <a:solidFill>
                <a:srgbClr val="2F7C75"/>
              </a:solidFill>
            </a:endParaRPr>
          </a:p>
          <a:p>
            <a:r>
              <a:rPr kumimoji="1" lang="ja-JP" altLang="en-US" sz="2400" dirty="0">
                <a:solidFill>
                  <a:srgbClr val="2F7C75"/>
                </a:solidFill>
              </a:rPr>
              <a:t>・ラッソ回帰</a:t>
            </a:r>
            <a:endParaRPr kumimoji="1" lang="en-US" altLang="ja-JP" sz="2400" dirty="0">
              <a:solidFill>
                <a:srgbClr val="2F7C75"/>
              </a:solidFill>
            </a:endParaRPr>
          </a:p>
          <a:p>
            <a:r>
              <a:rPr kumimoji="1" lang="ja-JP" altLang="en-US" sz="2400" dirty="0">
                <a:solidFill>
                  <a:srgbClr val="2F7C75"/>
                </a:solidFill>
              </a:rPr>
              <a:t>・エラスティックネット</a:t>
            </a:r>
            <a:endParaRPr kumimoji="1" lang="en-US" altLang="ja-JP" sz="2400" dirty="0">
              <a:solidFill>
                <a:srgbClr val="2F7C75"/>
              </a:solidFill>
            </a:endParaRPr>
          </a:p>
          <a:p>
            <a:r>
              <a:rPr kumimoji="1" lang="ja-JP" altLang="en-US" sz="2400" dirty="0">
                <a:solidFill>
                  <a:srgbClr val="2F7C75"/>
                </a:solidFill>
              </a:rPr>
              <a:t>・決定木</a:t>
            </a:r>
            <a:endParaRPr kumimoji="1" lang="en-US" altLang="ja-JP" sz="2400" dirty="0">
              <a:solidFill>
                <a:srgbClr val="2F7C75"/>
              </a:solidFill>
            </a:endParaRPr>
          </a:p>
          <a:p>
            <a:r>
              <a:rPr kumimoji="1" lang="ja-JP" altLang="en-US" sz="2400" dirty="0">
                <a:solidFill>
                  <a:srgbClr val="2F7C75"/>
                </a:solidFill>
              </a:rPr>
              <a:t>・ランダムフォレスト</a:t>
            </a:r>
            <a:endParaRPr kumimoji="1" lang="en-US" altLang="ja-JP" sz="2400" dirty="0">
              <a:solidFill>
                <a:srgbClr val="2F7C75"/>
              </a:solidFill>
            </a:endParaRPr>
          </a:p>
          <a:p>
            <a:r>
              <a:rPr kumimoji="1" lang="ja-JP" altLang="en-US" sz="2400" dirty="0">
                <a:solidFill>
                  <a:srgbClr val="2F7C75"/>
                </a:solidFill>
              </a:rPr>
              <a:t>・</a:t>
            </a:r>
            <a:r>
              <a:rPr kumimoji="1" lang="en-US" altLang="ja-JP" sz="2400" dirty="0">
                <a:solidFill>
                  <a:srgbClr val="2F7C75"/>
                </a:solidFill>
              </a:rPr>
              <a:t>AdaBoost</a:t>
            </a:r>
            <a:endParaRPr kumimoji="1" lang="ja-JP" altLang="en-US" sz="2400" dirty="0">
              <a:solidFill>
                <a:srgbClr val="2F7C75"/>
              </a:solidFill>
            </a:endParaRPr>
          </a:p>
        </p:txBody>
      </p:sp>
      <p:sp>
        <p:nvSpPr>
          <p:cNvPr id="30" name="矢印: 左右 29">
            <a:extLst>
              <a:ext uri="{FF2B5EF4-FFF2-40B4-BE49-F238E27FC236}">
                <a16:creationId xmlns:a16="http://schemas.microsoft.com/office/drawing/2014/main" id="{109628DA-C9D5-F3C2-AD1D-949A6FB77F4A}"/>
              </a:ext>
            </a:extLst>
          </p:cNvPr>
          <p:cNvSpPr/>
          <p:nvPr/>
        </p:nvSpPr>
        <p:spPr>
          <a:xfrm>
            <a:off x="3643886" y="2777001"/>
            <a:ext cx="477243" cy="19830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矢印: 左右 30">
            <a:extLst>
              <a:ext uri="{FF2B5EF4-FFF2-40B4-BE49-F238E27FC236}">
                <a16:creationId xmlns:a16="http://schemas.microsoft.com/office/drawing/2014/main" id="{E18EE9CC-F65F-CF33-4F3D-3F5529A27D8E}"/>
              </a:ext>
            </a:extLst>
          </p:cNvPr>
          <p:cNvSpPr/>
          <p:nvPr/>
        </p:nvSpPr>
        <p:spPr>
          <a:xfrm>
            <a:off x="3634124" y="4182747"/>
            <a:ext cx="477243" cy="19830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左右 31">
            <a:extLst>
              <a:ext uri="{FF2B5EF4-FFF2-40B4-BE49-F238E27FC236}">
                <a16:creationId xmlns:a16="http://schemas.microsoft.com/office/drawing/2014/main" id="{4019C17F-2F95-430B-CF1B-99C2FDE6DE98}"/>
              </a:ext>
            </a:extLst>
          </p:cNvPr>
          <p:cNvSpPr/>
          <p:nvPr/>
        </p:nvSpPr>
        <p:spPr>
          <a:xfrm>
            <a:off x="3637587" y="5562638"/>
            <a:ext cx="477243" cy="19830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77DC488-9CA7-B438-148C-6A330557B138}"/>
              </a:ext>
            </a:extLst>
          </p:cNvPr>
          <p:cNvSpPr txBox="1"/>
          <p:nvPr/>
        </p:nvSpPr>
        <p:spPr>
          <a:xfrm>
            <a:off x="3280169" y="2982492"/>
            <a:ext cx="1185152" cy="307777"/>
          </a:xfrm>
          <a:prstGeom prst="rect">
            <a:avLst/>
          </a:prstGeom>
          <a:noFill/>
        </p:spPr>
        <p:txBody>
          <a:bodyPr wrap="square">
            <a:spAutoFit/>
          </a:bodyPr>
          <a:lstStyle/>
          <a:p>
            <a:pPr algn="ctr"/>
            <a:r>
              <a:rPr kumimoji="1" lang="en-US" altLang="ja-JP" sz="1400" dirty="0">
                <a:solidFill>
                  <a:srgbClr val="C00000"/>
                </a:solidFill>
              </a:rPr>
              <a:t>1:1</a:t>
            </a:r>
            <a:r>
              <a:rPr kumimoji="1" lang="ja-JP" altLang="en-US" sz="1400" dirty="0">
                <a:solidFill>
                  <a:srgbClr val="C00000"/>
                </a:solidFill>
              </a:rPr>
              <a:t>対応</a:t>
            </a:r>
            <a:endParaRPr kumimoji="1" lang="en-US" altLang="ja-JP" sz="1400" dirty="0">
              <a:solidFill>
                <a:srgbClr val="C00000"/>
              </a:solidFill>
            </a:endParaRPr>
          </a:p>
        </p:txBody>
      </p:sp>
      <p:sp>
        <p:nvSpPr>
          <p:cNvPr id="16" name="テキスト ボックス 15">
            <a:extLst>
              <a:ext uri="{FF2B5EF4-FFF2-40B4-BE49-F238E27FC236}">
                <a16:creationId xmlns:a16="http://schemas.microsoft.com/office/drawing/2014/main" id="{D2EFA65B-DB34-826E-E9A0-4959E72762CB}"/>
              </a:ext>
            </a:extLst>
          </p:cNvPr>
          <p:cNvSpPr txBox="1"/>
          <p:nvPr/>
        </p:nvSpPr>
        <p:spPr>
          <a:xfrm>
            <a:off x="3261744" y="4422941"/>
            <a:ext cx="1185152" cy="307777"/>
          </a:xfrm>
          <a:prstGeom prst="rect">
            <a:avLst/>
          </a:prstGeom>
          <a:noFill/>
        </p:spPr>
        <p:txBody>
          <a:bodyPr wrap="square">
            <a:spAutoFit/>
          </a:bodyPr>
          <a:lstStyle/>
          <a:p>
            <a:pPr algn="ctr"/>
            <a:r>
              <a:rPr kumimoji="1" lang="en-US" altLang="ja-JP" sz="1400" dirty="0">
                <a:solidFill>
                  <a:srgbClr val="C00000"/>
                </a:solidFill>
              </a:rPr>
              <a:t>1:1</a:t>
            </a:r>
            <a:r>
              <a:rPr kumimoji="1" lang="ja-JP" altLang="en-US" sz="1400" dirty="0">
                <a:solidFill>
                  <a:srgbClr val="C00000"/>
                </a:solidFill>
              </a:rPr>
              <a:t>対応</a:t>
            </a:r>
            <a:endParaRPr kumimoji="1" lang="en-US" altLang="ja-JP" sz="1400" dirty="0">
              <a:solidFill>
                <a:srgbClr val="C00000"/>
              </a:solidFill>
            </a:endParaRPr>
          </a:p>
        </p:txBody>
      </p:sp>
      <p:sp>
        <p:nvSpPr>
          <p:cNvPr id="17" name="テキスト ボックス 16">
            <a:extLst>
              <a:ext uri="{FF2B5EF4-FFF2-40B4-BE49-F238E27FC236}">
                <a16:creationId xmlns:a16="http://schemas.microsoft.com/office/drawing/2014/main" id="{12B00053-2C68-8AD3-0FA6-C4E9726CFA24}"/>
              </a:ext>
            </a:extLst>
          </p:cNvPr>
          <p:cNvSpPr txBox="1"/>
          <p:nvPr/>
        </p:nvSpPr>
        <p:spPr>
          <a:xfrm>
            <a:off x="3289931" y="5905913"/>
            <a:ext cx="1185152" cy="307777"/>
          </a:xfrm>
          <a:prstGeom prst="rect">
            <a:avLst/>
          </a:prstGeom>
          <a:noFill/>
        </p:spPr>
        <p:txBody>
          <a:bodyPr wrap="square">
            <a:spAutoFit/>
          </a:bodyPr>
          <a:lstStyle/>
          <a:p>
            <a:pPr algn="ctr"/>
            <a:r>
              <a:rPr kumimoji="1" lang="en-US" altLang="ja-JP" sz="1400" dirty="0">
                <a:solidFill>
                  <a:srgbClr val="C00000"/>
                </a:solidFill>
              </a:rPr>
              <a:t>1:1</a:t>
            </a:r>
            <a:r>
              <a:rPr kumimoji="1" lang="ja-JP" altLang="en-US" sz="1400" dirty="0">
                <a:solidFill>
                  <a:srgbClr val="C00000"/>
                </a:solidFill>
              </a:rPr>
              <a:t>対応</a:t>
            </a:r>
            <a:endParaRPr kumimoji="1" lang="en-US" altLang="ja-JP" sz="1400" dirty="0">
              <a:solidFill>
                <a:srgbClr val="C00000"/>
              </a:solidFill>
            </a:endParaRPr>
          </a:p>
        </p:txBody>
      </p:sp>
    </p:spTree>
    <p:extLst>
      <p:ext uri="{BB962C8B-B14F-4D97-AF65-F5344CB8AC3E}">
        <p14:creationId xmlns:p14="http://schemas.microsoft.com/office/powerpoint/2010/main" val="17284295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a:xfrm>
            <a:off x="790074" y="6356350"/>
            <a:ext cx="2743200" cy="365125"/>
          </a:xfrm>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a:xfrm>
            <a:off x="3990474" y="6356350"/>
            <a:ext cx="4114800" cy="365125"/>
          </a:xfrm>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a:xfrm>
            <a:off x="8562474" y="6356350"/>
            <a:ext cx="2743200" cy="365125"/>
          </a:xfrm>
        </p:spPr>
        <p:txBody>
          <a:bodyPr/>
          <a:lstStyle/>
          <a:p>
            <a:fld id="{A65A5C87-DF58-40C8-B092-1DE63DB4547E}" type="slidenum">
              <a:rPr lang="en-US" altLang="ja-JP" noProof="0" smtClean="0"/>
              <a:pPr/>
              <a:t>21</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378078"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3</a:t>
            </a:r>
            <a:r>
              <a:rPr kumimoji="1" lang="ja-JP" altLang="en-US" sz="3200">
                <a:solidFill>
                  <a:srgbClr val="2F7C75"/>
                </a:solidFill>
              </a:rPr>
              <a:t>　未来のテレビ番組の視聴率を予測する</a:t>
            </a:r>
          </a:p>
        </p:txBody>
      </p:sp>
      <p:sp>
        <p:nvSpPr>
          <p:cNvPr id="8" name="テキスト ボックス 7">
            <a:extLst>
              <a:ext uri="{FF2B5EF4-FFF2-40B4-BE49-F238E27FC236}">
                <a16:creationId xmlns:a16="http://schemas.microsoft.com/office/drawing/2014/main" id="{7581B218-BDF5-9F67-E9C2-FDD9B8C8F1A6}"/>
              </a:ext>
            </a:extLst>
          </p:cNvPr>
          <p:cNvSpPr txBox="1"/>
          <p:nvPr/>
        </p:nvSpPr>
        <p:spPr>
          <a:xfrm>
            <a:off x="675108" y="1608705"/>
            <a:ext cx="1806835" cy="523220"/>
          </a:xfrm>
          <a:prstGeom prst="rect">
            <a:avLst/>
          </a:prstGeom>
          <a:noFill/>
        </p:spPr>
        <p:txBody>
          <a:bodyPr wrap="square">
            <a:spAutoFit/>
          </a:bodyPr>
          <a:lstStyle/>
          <a:p>
            <a:r>
              <a:rPr kumimoji="1" lang="ja-JP" altLang="en-US" sz="2800">
                <a:solidFill>
                  <a:srgbClr val="2F7C75"/>
                </a:solidFill>
              </a:rPr>
              <a:t>モデル概要</a:t>
            </a:r>
            <a:endParaRPr kumimoji="1" lang="en-US" altLang="ja-JP" sz="2800">
              <a:solidFill>
                <a:srgbClr val="2F7C75"/>
              </a:solidFill>
            </a:endParaRPr>
          </a:p>
        </p:txBody>
      </p:sp>
      <p:sp>
        <p:nvSpPr>
          <p:cNvPr id="9" name="正方形/長方形 8">
            <a:extLst>
              <a:ext uri="{FF2B5EF4-FFF2-40B4-BE49-F238E27FC236}">
                <a16:creationId xmlns:a16="http://schemas.microsoft.com/office/drawing/2014/main" id="{4FC8147A-19E1-0271-69D8-45657F87BBDB}"/>
              </a:ext>
            </a:extLst>
          </p:cNvPr>
          <p:cNvSpPr/>
          <p:nvPr/>
        </p:nvSpPr>
        <p:spPr>
          <a:xfrm>
            <a:off x="675108" y="2131925"/>
            <a:ext cx="5141493" cy="34667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rgbClr val="2F7C75"/>
                </a:solidFill>
              </a:rPr>
              <a:t>文房具好きも必見</a:t>
            </a:r>
            <a:r>
              <a:rPr kumimoji="1" lang="en-US" altLang="ja-JP">
                <a:solidFill>
                  <a:srgbClr val="2F7C75"/>
                </a:solidFill>
              </a:rPr>
              <a:t>!</a:t>
            </a:r>
            <a:r>
              <a:rPr kumimoji="1" lang="ja-JP" altLang="en-US">
                <a:solidFill>
                  <a:srgbClr val="2F7C75"/>
                </a:solidFill>
              </a:rPr>
              <a:t>今回のテーマは「手作りインクの世界」。市販のペンやインクでは物足りないというこだわり派に、インクを自分で作り上げる楽しみを紹介します。ゲストは、自然の植物や食品を使って独自のインクを作り続けるインクアーティストの佐藤さん。葉っぱや果物、さらには土まで、驚きの素材から美しい色を生み出す方法を実演しながら紹介します。マツコも初めて見るインクの材料に興味津々</a:t>
            </a:r>
            <a:r>
              <a:rPr kumimoji="1" lang="en-US" altLang="ja-JP">
                <a:solidFill>
                  <a:srgbClr val="2F7C75"/>
                </a:solidFill>
              </a:rPr>
              <a:t>!</a:t>
            </a:r>
            <a:r>
              <a:rPr kumimoji="1" lang="ja-JP" altLang="en-US">
                <a:solidFill>
                  <a:srgbClr val="2F7C75"/>
                </a:solidFill>
              </a:rPr>
              <a:t>手作りインクで書いた文字の美しさに、思わず感動の声を上げるシーンも見逃せません。色の化学反応に隠された驚きの秘密とは</a:t>
            </a:r>
            <a:r>
              <a:rPr kumimoji="1" lang="en-US" altLang="ja-JP">
                <a:solidFill>
                  <a:srgbClr val="2F7C75"/>
                </a:solidFill>
              </a:rPr>
              <a:t>?</a:t>
            </a:r>
            <a:endParaRPr kumimoji="1" lang="ja-JP" altLang="en-US">
              <a:solidFill>
                <a:srgbClr val="2F7C75"/>
              </a:solidFill>
            </a:endParaRPr>
          </a:p>
        </p:txBody>
      </p:sp>
      <p:sp>
        <p:nvSpPr>
          <p:cNvPr id="11" name="矢印: 右 10">
            <a:extLst>
              <a:ext uri="{FF2B5EF4-FFF2-40B4-BE49-F238E27FC236}">
                <a16:creationId xmlns:a16="http://schemas.microsoft.com/office/drawing/2014/main" id="{8E4FEE59-7020-46A8-DCEA-5D58BC7F30DD}"/>
              </a:ext>
            </a:extLst>
          </p:cNvPr>
          <p:cNvSpPr/>
          <p:nvPr/>
        </p:nvSpPr>
        <p:spPr>
          <a:xfrm>
            <a:off x="6221075" y="3398048"/>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DFA9EEE-3791-8E59-7824-BD9E47887EF4}"/>
              </a:ext>
            </a:extLst>
          </p:cNvPr>
          <p:cNvSpPr/>
          <p:nvPr/>
        </p:nvSpPr>
        <p:spPr>
          <a:xfrm>
            <a:off x="7603957" y="2738871"/>
            <a:ext cx="2888837" cy="17450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a:solidFill>
                  <a:srgbClr val="2F7C75"/>
                </a:solidFill>
              </a:rPr>
              <a:t>11.031%</a:t>
            </a:r>
            <a:endParaRPr kumimoji="1" lang="ja-JP" altLang="en-US" sz="2800">
              <a:solidFill>
                <a:srgbClr val="2F7C75"/>
              </a:solidFill>
            </a:endParaRPr>
          </a:p>
        </p:txBody>
      </p:sp>
      <p:sp>
        <p:nvSpPr>
          <p:cNvPr id="7" name="テキスト ボックス 6">
            <a:extLst>
              <a:ext uri="{FF2B5EF4-FFF2-40B4-BE49-F238E27FC236}">
                <a16:creationId xmlns:a16="http://schemas.microsoft.com/office/drawing/2014/main" id="{B01CAC46-919B-C89D-1C76-8DEAD1943D2A}"/>
              </a:ext>
            </a:extLst>
          </p:cNvPr>
          <p:cNvSpPr txBox="1"/>
          <p:nvPr/>
        </p:nvSpPr>
        <p:spPr>
          <a:xfrm>
            <a:off x="1578525" y="5727387"/>
            <a:ext cx="2837463" cy="369332"/>
          </a:xfrm>
          <a:prstGeom prst="rect">
            <a:avLst/>
          </a:prstGeom>
          <a:noFill/>
        </p:spPr>
        <p:txBody>
          <a:bodyPr wrap="square">
            <a:spAutoFit/>
          </a:bodyPr>
          <a:lstStyle/>
          <a:p>
            <a:pPr algn="ctr"/>
            <a:r>
              <a:rPr kumimoji="1" lang="ja-JP" altLang="en-US">
                <a:solidFill>
                  <a:srgbClr val="C00000"/>
                </a:solidFill>
              </a:rPr>
              <a:t>番組説明文を入力すると</a:t>
            </a:r>
          </a:p>
        </p:txBody>
      </p:sp>
      <p:sp>
        <p:nvSpPr>
          <p:cNvPr id="10" name="テキスト ボックス 9">
            <a:extLst>
              <a:ext uri="{FF2B5EF4-FFF2-40B4-BE49-F238E27FC236}">
                <a16:creationId xmlns:a16="http://schemas.microsoft.com/office/drawing/2014/main" id="{3A54BA84-4C61-331B-44D8-F1DBA62F341D}"/>
              </a:ext>
            </a:extLst>
          </p:cNvPr>
          <p:cNvSpPr txBox="1"/>
          <p:nvPr/>
        </p:nvSpPr>
        <p:spPr>
          <a:xfrm>
            <a:off x="7655331" y="5727387"/>
            <a:ext cx="2837463" cy="369332"/>
          </a:xfrm>
          <a:prstGeom prst="rect">
            <a:avLst/>
          </a:prstGeom>
          <a:noFill/>
        </p:spPr>
        <p:txBody>
          <a:bodyPr wrap="square">
            <a:spAutoFit/>
          </a:bodyPr>
          <a:lstStyle/>
          <a:p>
            <a:pPr algn="ctr"/>
            <a:r>
              <a:rPr kumimoji="1" lang="ja-JP" altLang="en-US">
                <a:solidFill>
                  <a:srgbClr val="C00000"/>
                </a:solidFill>
              </a:rPr>
              <a:t>予測した視聴率を出力する</a:t>
            </a:r>
          </a:p>
        </p:txBody>
      </p:sp>
    </p:spTree>
    <p:extLst>
      <p:ext uri="{BB962C8B-B14F-4D97-AF65-F5344CB8AC3E}">
        <p14:creationId xmlns:p14="http://schemas.microsoft.com/office/powerpoint/2010/main" val="2440848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a:xfrm>
            <a:off x="790074" y="6356350"/>
            <a:ext cx="2743200" cy="365125"/>
          </a:xfrm>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a:xfrm>
            <a:off x="3990474" y="6356350"/>
            <a:ext cx="4114800" cy="365125"/>
          </a:xfrm>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a:xfrm>
            <a:off x="8562474" y="6356350"/>
            <a:ext cx="2743200" cy="365125"/>
          </a:xfrm>
        </p:spPr>
        <p:txBody>
          <a:bodyPr/>
          <a:lstStyle/>
          <a:p>
            <a:fld id="{A65A5C87-DF58-40C8-B092-1DE63DB4547E}" type="slidenum">
              <a:rPr lang="en-US" altLang="ja-JP" noProof="0" smtClean="0"/>
              <a:pPr/>
              <a:t>22</a:t>
            </a:fld>
            <a:endParaRPr lang="ja-JP" altLang="en-US" noProof="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378078"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3</a:t>
            </a:r>
            <a:r>
              <a:rPr kumimoji="1" lang="ja-JP" altLang="en-US" sz="3200">
                <a:solidFill>
                  <a:srgbClr val="2F7C75"/>
                </a:solidFill>
              </a:rPr>
              <a:t>　未来のテレビ番組の視聴率を予測する</a:t>
            </a:r>
          </a:p>
        </p:txBody>
      </p:sp>
      <p:sp>
        <p:nvSpPr>
          <p:cNvPr id="8" name="テキスト ボックス 7">
            <a:extLst>
              <a:ext uri="{FF2B5EF4-FFF2-40B4-BE49-F238E27FC236}">
                <a16:creationId xmlns:a16="http://schemas.microsoft.com/office/drawing/2014/main" id="{7581B218-BDF5-9F67-E9C2-FDD9B8C8F1A6}"/>
              </a:ext>
            </a:extLst>
          </p:cNvPr>
          <p:cNvSpPr txBox="1"/>
          <p:nvPr/>
        </p:nvSpPr>
        <p:spPr>
          <a:xfrm>
            <a:off x="675108" y="1608705"/>
            <a:ext cx="6096000" cy="523220"/>
          </a:xfrm>
          <a:prstGeom prst="rect">
            <a:avLst/>
          </a:prstGeom>
          <a:noFill/>
        </p:spPr>
        <p:txBody>
          <a:bodyPr wrap="square">
            <a:spAutoFit/>
          </a:bodyPr>
          <a:lstStyle/>
          <a:p>
            <a:r>
              <a:rPr kumimoji="1" lang="ja-JP" altLang="en-US" sz="2800">
                <a:solidFill>
                  <a:srgbClr val="2F7C75"/>
                </a:solidFill>
              </a:rPr>
              <a:t>結果（</a:t>
            </a:r>
            <a:r>
              <a:rPr kumimoji="1" lang="en-US" altLang="ja-JP" sz="2800">
                <a:solidFill>
                  <a:srgbClr val="2F7C75"/>
                </a:solidFill>
              </a:rPr>
              <a:t>TBS</a:t>
            </a:r>
            <a:r>
              <a:rPr kumimoji="1" lang="ja-JP" altLang="en-US" sz="2800">
                <a:solidFill>
                  <a:srgbClr val="2F7C75"/>
                </a:solidFill>
              </a:rPr>
              <a:t>の</a:t>
            </a:r>
            <a:r>
              <a:rPr kumimoji="1" lang="en-US" altLang="ja-JP" sz="2800">
                <a:solidFill>
                  <a:srgbClr val="2F7C75"/>
                </a:solidFill>
              </a:rPr>
              <a:t>19~22</a:t>
            </a:r>
            <a:r>
              <a:rPr kumimoji="1" lang="ja-JP" altLang="en-US" sz="2800">
                <a:solidFill>
                  <a:srgbClr val="2F7C75"/>
                </a:solidFill>
              </a:rPr>
              <a:t>時のデータ）</a:t>
            </a:r>
            <a:endParaRPr kumimoji="1" lang="en-US" altLang="ja-JP" sz="2800">
              <a:solidFill>
                <a:srgbClr val="2F7C75"/>
              </a:solidFill>
            </a:endParaRPr>
          </a:p>
        </p:txBody>
      </p:sp>
      <p:sp>
        <p:nvSpPr>
          <p:cNvPr id="10" name="正方形/長方形 9">
            <a:extLst>
              <a:ext uri="{FF2B5EF4-FFF2-40B4-BE49-F238E27FC236}">
                <a16:creationId xmlns:a16="http://schemas.microsoft.com/office/drawing/2014/main" id="{76C7F7A3-E14F-5E3E-9A9C-6980292831AD}"/>
              </a:ext>
            </a:extLst>
          </p:cNvPr>
          <p:cNvSpPr/>
          <p:nvPr/>
        </p:nvSpPr>
        <p:spPr>
          <a:xfrm>
            <a:off x="7679267" y="1847725"/>
            <a:ext cx="3389341" cy="8626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2F7C75"/>
                </a:solidFill>
              </a:rPr>
              <a:t>テストデータと予測視聴率の</a:t>
            </a:r>
            <a:endParaRPr kumimoji="1" lang="en-US" altLang="ja-JP" dirty="0">
              <a:solidFill>
                <a:srgbClr val="2F7C75"/>
              </a:solidFill>
            </a:endParaRPr>
          </a:p>
          <a:p>
            <a:pPr algn="ctr"/>
            <a:r>
              <a:rPr kumimoji="1" lang="ja-JP" altLang="en-US">
                <a:solidFill>
                  <a:srgbClr val="2F7C75"/>
                </a:solidFill>
              </a:rPr>
              <a:t>相関係数：</a:t>
            </a:r>
            <a:r>
              <a:rPr kumimoji="1" lang="en-US" altLang="ja-JP" dirty="0">
                <a:solidFill>
                  <a:srgbClr val="D20000"/>
                </a:solidFill>
              </a:rPr>
              <a:t>0.674</a:t>
            </a:r>
          </a:p>
          <a:p>
            <a:pPr algn="ctr"/>
            <a:r>
              <a:rPr kumimoji="1" lang="ja-JP" altLang="en-US">
                <a:solidFill>
                  <a:srgbClr val="2F7C75"/>
                </a:solidFill>
              </a:rPr>
              <a:t>決定係数：</a:t>
            </a:r>
            <a:r>
              <a:rPr kumimoji="1" lang="en-US" altLang="ja-JP" dirty="0">
                <a:solidFill>
                  <a:srgbClr val="D20000"/>
                </a:solidFill>
              </a:rPr>
              <a:t>0.524</a:t>
            </a:r>
            <a:endParaRPr kumimoji="1" lang="ja-JP" altLang="en-US" dirty="0">
              <a:solidFill>
                <a:srgbClr val="D20000"/>
              </a:solidFill>
            </a:endParaRPr>
          </a:p>
        </p:txBody>
      </p:sp>
      <p:graphicFrame>
        <p:nvGraphicFramePr>
          <p:cNvPr id="17" name="表 16">
            <a:extLst>
              <a:ext uri="{FF2B5EF4-FFF2-40B4-BE49-F238E27FC236}">
                <a16:creationId xmlns:a16="http://schemas.microsoft.com/office/drawing/2014/main" id="{669E0BD7-D17A-951A-98D4-225BA99EF266}"/>
              </a:ext>
            </a:extLst>
          </p:cNvPr>
          <p:cNvGraphicFramePr>
            <a:graphicFrameLocks noGrp="1"/>
          </p:cNvGraphicFramePr>
          <p:nvPr>
            <p:extLst>
              <p:ext uri="{D42A27DB-BD31-4B8C-83A1-F6EECF244321}">
                <p14:modId xmlns:p14="http://schemas.microsoft.com/office/powerpoint/2010/main" val="865850699"/>
              </p:ext>
            </p:extLst>
          </p:nvPr>
        </p:nvGraphicFramePr>
        <p:xfrm>
          <a:off x="675108" y="2700251"/>
          <a:ext cx="5420892" cy="2966720"/>
        </p:xfrm>
        <a:graphic>
          <a:graphicData uri="http://schemas.openxmlformats.org/drawingml/2006/table">
            <a:tbl>
              <a:tblPr firstRow="1" bandRow="1">
                <a:tableStyleId>{7DF18680-E054-41AD-8BC1-D1AEF772440D}</a:tableStyleId>
              </a:tblPr>
              <a:tblGrid>
                <a:gridCol w="1806964">
                  <a:extLst>
                    <a:ext uri="{9D8B030D-6E8A-4147-A177-3AD203B41FA5}">
                      <a16:colId xmlns:a16="http://schemas.microsoft.com/office/drawing/2014/main" val="1501648242"/>
                    </a:ext>
                  </a:extLst>
                </a:gridCol>
                <a:gridCol w="1806964">
                  <a:extLst>
                    <a:ext uri="{9D8B030D-6E8A-4147-A177-3AD203B41FA5}">
                      <a16:colId xmlns:a16="http://schemas.microsoft.com/office/drawing/2014/main" val="2767247122"/>
                    </a:ext>
                  </a:extLst>
                </a:gridCol>
                <a:gridCol w="1806964">
                  <a:extLst>
                    <a:ext uri="{9D8B030D-6E8A-4147-A177-3AD203B41FA5}">
                      <a16:colId xmlns:a16="http://schemas.microsoft.com/office/drawing/2014/main" val="1903507053"/>
                    </a:ext>
                  </a:extLst>
                </a:gridCol>
              </a:tblGrid>
              <a:tr h="370840">
                <a:tc>
                  <a:txBody>
                    <a:bodyPr/>
                    <a:lstStyle/>
                    <a:p>
                      <a:r>
                        <a:rPr kumimoji="1" lang="ja-JP" altLang="en-US"/>
                        <a:t>手法</a:t>
                      </a:r>
                    </a:p>
                  </a:txBody>
                  <a:tcPr/>
                </a:tc>
                <a:tc>
                  <a:txBody>
                    <a:bodyPr/>
                    <a:lstStyle/>
                    <a:p>
                      <a:r>
                        <a:rPr kumimoji="1" lang="en-US" altLang="ja-JP"/>
                        <a:t>MAE</a:t>
                      </a:r>
                      <a:endParaRPr kumimoji="1" lang="ja-JP" altLang="en-US"/>
                    </a:p>
                  </a:txBody>
                  <a:tcPr/>
                </a:tc>
                <a:tc>
                  <a:txBody>
                    <a:bodyPr/>
                    <a:lstStyle/>
                    <a:p>
                      <a:r>
                        <a:rPr kumimoji="1" lang="en-US" altLang="ja-JP"/>
                        <a:t>RMSE</a:t>
                      </a:r>
                      <a:endParaRPr kumimoji="1" lang="ja-JP" altLang="en-US"/>
                    </a:p>
                  </a:txBody>
                  <a:tcPr/>
                </a:tc>
                <a:extLst>
                  <a:ext uri="{0D108BD9-81ED-4DB2-BD59-A6C34878D82A}">
                    <a16:rowId xmlns:a16="http://schemas.microsoft.com/office/drawing/2014/main" val="397371662"/>
                  </a:ext>
                </a:extLst>
              </a:tr>
              <a:tr h="370840">
                <a:tc>
                  <a:txBody>
                    <a:bodyPr/>
                    <a:lstStyle/>
                    <a:p>
                      <a:r>
                        <a:rPr kumimoji="1" lang="en-US" altLang="ja-JP"/>
                        <a:t>Linear</a:t>
                      </a:r>
                      <a:endParaRPr kumimoji="1" lang="ja-JP" altLang="en-US"/>
                    </a:p>
                  </a:txBody>
                  <a:tcPr/>
                </a:tc>
                <a:tc>
                  <a:txBody>
                    <a:bodyPr/>
                    <a:lstStyle/>
                    <a:p>
                      <a:r>
                        <a:rPr kumimoji="1" lang="en-US" altLang="ja-JP"/>
                        <a:t>1.583</a:t>
                      </a:r>
                      <a:endParaRPr kumimoji="1" lang="ja-JP" altLang="en-US"/>
                    </a:p>
                  </a:txBody>
                  <a:tcPr/>
                </a:tc>
                <a:tc>
                  <a:txBody>
                    <a:bodyPr/>
                    <a:lstStyle/>
                    <a:p>
                      <a:r>
                        <a:rPr kumimoji="1" lang="en-US" altLang="ja-JP"/>
                        <a:t>2.122</a:t>
                      </a:r>
                      <a:endParaRPr kumimoji="1" lang="ja-JP" altLang="en-US"/>
                    </a:p>
                  </a:txBody>
                  <a:tcPr/>
                </a:tc>
                <a:extLst>
                  <a:ext uri="{0D108BD9-81ED-4DB2-BD59-A6C34878D82A}">
                    <a16:rowId xmlns:a16="http://schemas.microsoft.com/office/drawing/2014/main" val="4282709829"/>
                  </a:ext>
                </a:extLst>
              </a:tr>
              <a:tr h="370840">
                <a:tc>
                  <a:txBody>
                    <a:bodyPr/>
                    <a:lstStyle/>
                    <a:p>
                      <a:r>
                        <a:rPr kumimoji="1" lang="en-US" altLang="ja-JP"/>
                        <a:t>Ridge</a:t>
                      </a:r>
                      <a:endParaRPr kumimoji="1" lang="ja-JP" altLang="en-US"/>
                    </a:p>
                  </a:txBody>
                  <a:tcPr/>
                </a:tc>
                <a:tc>
                  <a:txBody>
                    <a:bodyPr/>
                    <a:lstStyle/>
                    <a:p>
                      <a:r>
                        <a:rPr kumimoji="1" lang="en-US" altLang="ja-JP"/>
                        <a:t>1.439</a:t>
                      </a:r>
                      <a:endParaRPr kumimoji="1" lang="ja-JP" altLang="en-US"/>
                    </a:p>
                  </a:txBody>
                  <a:tcPr/>
                </a:tc>
                <a:tc>
                  <a:txBody>
                    <a:bodyPr/>
                    <a:lstStyle/>
                    <a:p>
                      <a:r>
                        <a:rPr kumimoji="1" lang="en-US" altLang="ja-JP"/>
                        <a:t>1.935</a:t>
                      </a:r>
                      <a:endParaRPr kumimoji="1" lang="ja-JP" altLang="en-US"/>
                    </a:p>
                  </a:txBody>
                  <a:tcPr/>
                </a:tc>
                <a:extLst>
                  <a:ext uri="{0D108BD9-81ED-4DB2-BD59-A6C34878D82A}">
                    <a16:rowId xmlns:a16="http://schemas.microsoft.com/office/drawing/2014/main" val="474266255"/>
                  </a:ext>
                </a:extLst>
              </a:tr>
              <a:tr h="370840">
                <a:tc>
                  <a:txBody>
                    <a:bodyPr/>
                    <a:lstStyle/>
                    <a:p>
                      <a:r>
                        <a:rPr kumimoji="1" lang="en-US" altLang="ja-JP"/>
                        <a:t>Lasso</a:t>
                      </a:r>
                      <a:endParaRPr kumimoji="1" lang="ja-JP" altLang="en-US"/>
                    </a:p>
                  </a:txBody>
                  <a:tcPr/>
                </a:tc>
                <a:tc>
                  <a:txBody>
                    <a:bodyPr/>
                    <a:lstStyle/>
                    <a:p>
                      <a:r>
                        <a:rPr kumimoji="1" lang="en-US" altLang="ja-JP"/>
                        <a:t>1.654</a:t>
                      </a:r>
                      <a:endParaRPr kumimoji="1" lang="ja-JP" altLang="en-US"/>
                    </a:p>
                  </a:txBody>
                  <a:tcPr/>
                </a:tc>
                <a:tc>
                  <a:txBody>
                    <a:bodyPr/>
                    <a:lstStyle/>
                    <a:p>
                      <a:r>
                        <a:rPr kumimoji="1" lang="en-US" altLang="ja-JP"/>
                        <a:t>2.318</a:t>
                      </a:r>
                      <a:endParaRPr kumimoji="1" lang="ja-JP" altLang="en-US"/>
                    </a:p>
                  </a:txBody>
                  <a:tcPr/>
                </a:tc>
                <a:extLst>
                  <a:ext uri="{0D108BD9-81ED-4DB2-BD59-A6C34878D82A}">
                    <a16:rowId xmlns:a16="http://schemas.microsoft.com/office/drawing/2014/main" val="3807191385"/>
                  </a:ext>
                </a:extLst>
              </a:tr>
              <a:tr h="370840">
                <a:tc>
                  <a:txBody>
                    <a:bodyPr/>
                    <a:lstStyle/>
                    <a:p>
                      <a:r>
                        <a:rPr kumimoji="1" lang="en-US" altLang="ja-JP" err="1"/>
                        <a:t>ElasticNet</a:t>
                      </a:r>
                      <a:endParaRPr kumimoji="1" lang="ja-JP" altLang="en-US"/>
                    </a:p>
                  </a:txBody>
                  <a:tcPr/>
                </a:tc>
                <a:tc>
                  <a:txBody>
                    <a:bodyPr/>
                    <a:lstStyle/>
                    <a:p>
                      <a:r>
                        <a:rPr kumimoji="1" lang="en-US" altLang="ja-JP"/>
                        <a:t>1.885</a:t>
                      </a:r>
                      <a:endParaRPr kumimoji="1" lang="ja-JP" altLang="en-US"/>
                    </a:p>
                  </a:txBody>
                  <a:tcPr/>
                </a:tc>
                <a:tc>
                  <a:txBody>
                    <a:bodyPr/>
                    <a:lstStyle/>
                    <a:p>
                      <a:r>
                        <a:rPr kumimoji="1" lang="en-US" altLang="ja-JP"/>
                        <a:t>2.681</a:t>
                      </a:r>
                      <a:endParaRPr kumimoji="1" lang="ja-JP" altLang="en-US"/>
                    </a:p>
                  </a:txBody>
                  <a:tcPr/>
                </a:tc>
                <a:extLst>
                  <a:ext uri="{0D108BD9-81ED-4DB2-BD59-A6C34878D82A}">
                    <a16:rowId xmlns:a16="http://schemas.microsoft.com/office/drawing/2014/main" val="1261592528"/>
                  </a:ext>
                </a:extLst>
              </a:tr>
              <a:tr h="370840">
                <a:tc>
                  <a:txBody>
                    <a:bodyPr/>
                    <a:lstStyle/>
                    <a:p>
                      <a:r>
                        <a:rPr kumimoji="1" lang="en-US" altLang="ja-JP" err="1"/>
                        <a:t>DecisionTree</a:t>
                      </a:r>
                      <a:endParaRPr kumimoji="1" lang="ja-JP" altLang="en-US"/>
                    </a:p>
                  </a:txBody>
                  <a:tcPr/>
                </a:tc>
                <a:tc>
                  <a:txBody>
                    <a:bodyPr/>
                    <a:lstStyle/>
                    <a:p>
                      <a:r>
                        <a:rPr kumimoji="1" lang="en-US" altLang="ja-JP"/>
                        <a:t>2.122</a:t>
                      </a:r>
                      <a:endParaRPr kumimoji="1" lang="ja-JP" altLang="en-US"/>
                    </a:p>
                  </a:txBody>
                  <a:tcPr/>
                </a:tc>
                <a:tc>
                  <a:txBody>
                    <a:bodyPr/>
                    <a:lstStyle/>
                    <a:p>
                      <a:r>
                        <a:rPr kumimoji="1" lang="en-US" altLang="ja-JP"/>
                        <a:t>2.929</a:t>
                      </a:r>
                      <a:endParaRPr kumimoji="1" lang="ja-JP" altLang="en-US"/>
                    </a:p>
                  </a:txBody>
                  <a:tcPr/>
                </a:tc>
                <a:extLst>
                  <a:ext uri="{0D108BD9-81ED-4DB2-BD59-A6C34878D82A}">
                    <a16:rowId xmlns:a16="http://schemas.microsoft.com/office/drawing/2014/main" val="3824566310"/>
                  </a:ext>
                </a:extLst>
              </a:tr>
              <a:tr h="370840">
                <a:tc>
                  <a:txBody>
                    <a:bodyPr/>
                    <a:lstStyle/>
                    <a:p>
                      <a:r>
                        <a:rPr kumimoji="1" lang="en-US" altLang="ja-JP" err="1"/>
                        <a:t>RandomForest</a:t>
                      </a:r>
                      <a:endParaRPr kumimoji="1" lang="ja-JP" altLang="en-US"/>
                    </a:p>
                  </a:txBody>
                  <a:tcPr/>
                </a:tc>
                <a:tc>
                  <a:txBody>
                    <a:bodyPr/>
                    <a:lstStyle/>
                    <a:p>
                      <a:r>
                        <a:rPr kumimoji="1" lang="en-US" altLang="ja-JP"/>
                        <a:t>1.463</a:t>
                      </a:r>
                      <a:endParaRPr kumimoji="1" lang="ja-JP" altLang="en-US"/>
                    </a:p>
                  </a:txBody>
                  <a:tcPr/>
                </a:tc>
                <a:tc>
                  <a:txBody>
                    <a:bodyPr/>
                    <a:lstStyle/>
                    <a:p>
                      <a:r>
                        <a:rPr kumimoji="1" lang="en-US" altLang="ja-JP"/>
                        <a:t>2.056</a:t>
                      </a:r>
                      <a:endParaRPr kumimoji="1" lang="ja-JP" altLang="en-US"/>
                    </a:p>
                  </a:txBody>
                  <a:tcPr/>
                </a:tc>
                <a:extLst>
                  <a:ext uri="{0D108BD9-81ED-4DB2-BD59-A6C34878D82A}">
                    <a16:rowId xmlns:a16="http://schemas.microsoft.com/office/drawing/2014/main" val="4138436978"/>
                  </a:ext>
                </a:extLst>
              </a:tr>
              <a:tr h="370840">
                <a:tc>
                  <a:txBody>
                    <a:bodyPr/>
                    <a:lstStyle/>
                    <a:p>
                      <a:r>
                        <a:rPr kumimoji="1" lang="en-US" altLang="ja-JP"/>
                        <a:t>AdaBoost</a:t>
                      </a:r>
                      <a:endParaRPr kumimoji="1" lang="ja-JP" altLang="en-US"/>
                    </a:p>
                  </a:txBody>
                  <a:tcPr/>
                </a:tc>
                <a:tc>
                  <a:txBody>
                    <a:bodyPr/>
                    <a:lstStyle/>
                    <a:p>
                      <a:r>
                        <a:rPr kumimoji="1" lang="en-US" altLang="ja-JP"/>
                        <a:t>1.581</a:t>
                      </a:r>
                      <a:endParaRPr kumimoji="1" lang="ja-JP" altLang="en-US"/>
                    </a:p>
                  </a:txBody>
                  <a:tcPr/>
                </a:tc>
                <a:tc>
                  <a:txBody>
                    <a:bodyPr/>
                    <a:lstStyle/>
                    <a:p>
                      <a:r>
                        <a:rPr kumimoji="1" lang="en-US" altLang="ja-JP"/>
                        <a:t>2.146</a:t>
                      </a:r>
                      <a:endParaRPr kumimoji="1" lang="ja-JP" altLang="en-US"/>
                    </a:p>
                  </a:txBody>
                  <a:tcPr/>
                </a:tc>
                <a:extLst>
                  <a:ext uri="{0D108BD9-81ED-4DB2-BD59-A6C34878D82A}">
                    <a16:rowId xmlns:a16="http://schemas.microsoft.com/office/drawing/2014/main" val="2316222816"/>
                  </a:ext>
                </a:extLst>
              </a:tr>
            </a:tbl>
          </a:graphicData>
        </a:graphic>
      </p:graphicFrame>
      <p:pic>
        <p:nvPicPr>
          <p:cNvPr id="6" name="Picture 2">
            <a:extLst>
              <a:ext uri="{FF2B5EF4-FFF2-40B4-BE49-F238E27FC236}">
                <a16:creationId xmlns:a16="http://schemas.microsoft.com/office/drawing/2014/main" id="{80ADFE4D-6821-2F63-B3A7-B2649BFAEF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36" y="2740000"/>
            <a:ext cx="4273038" cy="2934227"/>
          </a:xfrm>
          <a:prstGeom prst="rect">
            <a:avLst/>
          </a:prstGeom>
          <a:noFill/>
          <a:extLst>
            <a:ext uri="{909E8E84-426E-40DD-AFC4-6F175D3DCCD1}">
              <a14:hiddenFill xmlns:a14="http://schemas.microsoft.com/office/drawing/2010/main">
                <a:solidFill>
                  <a:srgbClr val="FFFFFF"/>
                </a:solidFill>
              </a14:hiddenFill>
            </a:ext>
          </a:extLst>
        </p:spPr>
      </p:pic>
      <p:sp>
        <p:nvSpPr>
          <p:cNvPr id="7" name="フレーム 6">
            <a:extLst>
              <a:ext uri="{FF2B5EF4-FFF2-40B4-BE49-F238E27FC236}">
                <a16:creationId xmlns:a16="http://schemas.microsoft.com/office/drawing/2014/main" id="{4F2F2C6F-EFD4-9706-AFD5-91C0D337030A}"/>
              </a:ext>
            </a:extLst>
          </p:cNvPr>
          <p:cNvSpPr/>
          <p:nvPr/>
        </p:nvSpPr>
        <p:spPr>
          <a:xfrm>
            <a:off x="675108" y="3429000"/>
            <a:ext cx="5420892" cy="372979"/>
          </a:xfrm>
          <a:prstGeom prst="fram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テキスト ボックス 10">
            <a:extLst>
              <a:ext uri="{FF2B5EF4-FFF2-40B4-BE49-F238E27FC236}">
                <a16:creationId xmlns:a16="http://schemas.microsoft.com/office/drawing/2014/main" id="{C1CF8CA1-4A86-6E35-8C82-7811466D6FE4}"/>
              </a:ext>
            </a:extLst>
          </p:cNvPr>
          <p:cNvSpPr txBox="1"/>
          <p:nvPr/>
        </p:nvSpPr>
        <p:spPr>
          <a:xfrm>
            <a:off x="7019958" y="5703883"/>
            <a:ext cx="4913831" cy="307777"/>
          </a:xfrm>
          <a:prstGeom prst="rect">
            <a:avLst/>
          </a:prstGeom>
          <a:noFill/>
        </p:spPr>
        <p:txBody>
          <a:bodyPr wrap="square">
            <a:spAutoFit/>
          </a:bodyPr>
          <a:lstStyle/>
          <a:p>
            <a:pPr algn="ctr"/>
            <a:r>
              <a:rPr kumimoji="1" lang="ja-JP" altLang="en-US" sz="1400" dirty="0"/>
              <a:t>図</a:t>
            </a:r>
            <a:r>
              <a:rPr kumimoji="1" lang="en-US" altLang="ja-JP" sz="1400" dirty="0"/>
              <a:t>23</a:t>
            </a:r>
            <a:r>
              <a:rPr kumimoji="1" lang="ja-JP" altLang="en-US" sz="1400" dirty="0"/>
              <a:t>　テストデータと予測視聴率の散布図</a:t>
            </a:r>
            <a:r>
              <a:rPr kumimoji="1" lang="en-US" altLang="ja-JP" sz="1400" dirty="0"/>
              <a:t>(Ridge</a:t>
            </a:r>
            <a:r>
              <a:rPr kumimoji="1" lang="ja-JP" altLang="en-US" sz="1400" dirty="0"/>
              <a:t>回帰</a:t>
            </a:r>
            <a:r>
              <a:rPr kumimoji="1" lang="en-US" altLang="ja-JP" sz="1400" dirty="0"/>
              <a:t>)</a:t>
            </a:r>
            <a:endParaRPr kumimoji="1" lang="ja-JP" altLang="en-US" sz="1400" dirty="0"/>
          </a:p>
        </p:txBody>
      </p:sp>
      <p:sp>
        <p:nvSpPr>
          <p:cNvPr id="12" name="テキスト ボックス 11">
            <a:extLst>
              <a:ext uri="{FF2B5EF4-FFF2-40B4-BE49-F238E27FC236}">
                <a16:creationId xmlns:a16="http://schemas.microsoft.com/office/drawing/2014/main" id="{2E971EC2-4F65-084B-CF21-89C43870D6E2}"/>
              </a:ext>
            </a:extLst>
          </p:cNvPr>
          <p:cNvSpPr txBox="1"/>
          <p:nvPr/>
        </p:nvSpPr>
        <p:spPr>
          <a:xfrm>
            <a:off x="1414867" y="2323433"/>
            <a:ext cx="3941374" cy="307777"/>
          </a:xfrm>
          <a:prstGeom prst="rect">
            <a:avLst/>
          </a:prstGeom>
          <a:noFill/>
        </p:spPr>
        <p:txBody>
          <a:bodyPr wrap="square" rtlCol="0">
            <a:spAutoFit/>
          </a:bodyPr>
          <a:lstStyle/>
          <a:p>
            <a:pPr algn="ctr"/>
            <a:r>
              <a:rPr kumimoji="1" lang="ja-JP" altLang="en-US" sz="1400" dirty="0"/>
              <a:t>表</a:t>
            </a:r>
            <a:r>
              <a:rPr kumimoji="1" lang="en-US" altLang="ja-JP" sz="1400" dirty="0"/>
              <a:t>1</a:t>
            </a:r>
            <a:r>
              <a:rPr kumimoji="1" lang="ja-JP" altLang="en-US" sz="1400" dirty="0"/>
              <a:t>　学習手法別誤差比較結果</a:t>
            </a:r>
          </a:p>
        </p:txBody>
      </p:sp>
      <p:sp>
        <p:nvSpPr>
          <p:cNvPr id="13" name="テキスト ボックス 12">
            <a:extLst>
              <a:ext uri="{FF2B5EF4-FFF2-40B4-BE49-F238E27FC236}">
                <a16:creationId xmlns:a16="http://schemas.microsoft.com/office/drawing/2014/main" id="{B54CE301-68FB-4B1E-DA57-B6775DD7BB8C}"/>
              </a:ext>
            </a:extLst>
          </p:cNvPr>
          <p:cNvSpPr txBox="1"/>
          <p:nvPr/>
        </p:nvSpPr>
        <p:spPr>
          <a:xfrm>
            <a:off x="670124" y="5749389"/>
            <a:ext cx="5726299" cy="523220"/>
          </a:xfrm>
          <a:prstGeom prst="rect">
            <a:avLst/>
          </a:prstGeom>
          <a:noFill/>
        </p:spPr>
        <p:txBody>
          <a:bodyPr wrap="square" rtlCol="0">
            <a:spAutoFit/>
          </a:bodyPr>
          <a:lstStyle/>
          <a:p>
            <a:r>
              <a:rPr kumimoji="1" lang="en-US" altLang="ja-JP" sz="1400" dirty="0"/>
              <a:t>MAE</a:t>
            </a:r>
            <a:r>
              <a:rPr kumimoji="1" lang="ja-JP" altLang="en-US" sz="1400" dirty="0"/>
              <a:t>：平均絶対値誤差</a:t>
            </a:r>
            <a:endParaRPr kumimoji="1" lang="en-US" altLang="ja-JP" sz="1400" dirty="0"/>
          </a:p>
          <a:p>
            <a:r>
              <a:rPr kumimoji="1" lang="en-US" altLang="ja-JP" sz="1400" dirty="0"/>
              <a:t>RMSE</a:t>
            </a:r>
            <a:r>
              <a:rPr kumimoji="1" lang="ja-JP" altLang="en-US" sz="1400" dirty="0"/>
              <a:t>：</a:t>
            </a:r>
            <a:r>
              <a:rPr kumimoji="1" lang="zh-TW" altLang="en-US" sz="1400" dirty="0"/>
              <a:t>二乗平均平方根誤差</a:t>
            </a:r>
            <a:endParaRPr kumimoji="1" lang="ja-JP" altLang="en-US" sz="1400" dirty="0"/>
          </a:p>
        </p:txBody>
      </p:sp>
    </p:spTree>
    <p:extLst>
      <p:ext uri="{BB962C8B-B14F-4D97-AF65-F5344CB8AC3E}">
        <p14:creationId xmlns:p14="http://schemas.microsoft.com/office/powerpoint/2010/main" val="2747875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a:xfrm>
            <a:off x="790074" y="6356350"/>
            <a:ext cx="2743200" cy="365125"/>
          </a:xfrm>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a:xfrm>
            <a:off x="3990474" y="6356350"/>
            <a:ext cx="4114800" cy="365125"/>
          </a:xfrm>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a:xfrm>
            <a:off x="8562474" y="6356350"/>
            <a:ext cx="2743200" cy="365125"/>
          </a:xfrm>
        </p:spPr>
        <p:txBody>
          <a:bodyPr/>
          <a:lstStyle/>
          <a:p>
            <a:fld id="{A65A5C87-DF58-40C8-B092-1DE63DB4547E}" type="slidenum">
              <a:rPr lang="en-US" altLang="ja-JP" noProof="0" smtClean="0"/>
              <a:pPr/>
              <a:t>23</a:t>
            </a:fld>
            <a:endParaRPr lang="ja-JP" altLang="en-US" noProof="0"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378078"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3</a:t>
            </a:r>
            <a:r>
              <a:rPr kumimoji="1" lang="ja-JP" altLang="en-US" sz="3200">
                <a:solidFill>
                  <a:srgbClr val="2F7C75"/>
                </a:solidFill>
              </a:rPr>
              <a:t>　未来のテレビ番組の視聴率を予測する</a:t>
            </a:r>
          </a:p>
        </p:txBody>
      </p:sp>
      <p:sp>
        <p:nvSpPr>
          <p:cNvPr id="9" name="正方形/長方形 8">
            <a:extLst>
              <a:ext uri="{FF2B5EF4-FFF2-40B4-BE49-F238E27FC236}">
                <a16:creationId xmlns:a16="http://schemas.microsoft.com/office/drawing/2014/main" id="{06999277-549E-0E38-1CDF-4DBFBC2F0EAC}"/>
              </a:ext>
            </a:extLst>
          </p:cNvPr>
          <p:cNvSpPr/>
          <p:nvPr/>
        </p:nvSpPr>
        <p:spPr>
          <a:xfrm>
            <a:off x="1264208" y="2078108"/>
            <a:ext cx="9549442" cy="16601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rgbClr val="2F7C75"/>
                </a:solidFill>
              </a:rPr>
              <a:t>ゴールデンタイムにおける</a:t>
            </a:r>
            <a:r>
              <a:rPr kumimoji="1" lang="en-US" altLang="ja-JP" sz="2400" dirty="0">
                <a:solidFill>
                  <a:srgbClr val="2F7C75"/>
                </a:solidFill>
              </a:rPr>
              <a:t>TBS</a:t>
            </a:r>
            <a:r>
              <a:rPr kumimoji="1" lang="ja-JP" altLang="en-US" sz="2400" dirty="0">
                <a:solidFill>
                  <a:srgbClr val="2F7C75"/>
                </a:solidFill>
              </a:rPr>
              <a:t>の番組内容のテキストと視聴率からモデルを作成</a:t>
            </a:r>
            <a:endParaRPr kumimoji="1" lang="en-US" altLang="ja-JP" sz="2400" dirty="0">
              <a:solidFill>
                <a:srgbClr val="2F7C75"/>
              </a:solidFill>
            </a:endParaRPr>
          </a:p>
          <a:p>
            <a:pPr algn="ctr"/>
            <a:endParaRPr kumimoji="1" lang="en-US" altLang="ja-JP" sz="2400" dirty="0">
              <a:solidFill>
                <a:srgbClr val="2F7C75"/>
              </a:solidFill>
            </a:endParaRPr>
          </a:p>
          <a:p>
            <a:pPr algn="ctr"/>
            <a:r>
              <a:rPr kumimoji="1" lang="ja-JP" altLang="en-US" sz="2400" dirty="0">
                <a:solidFill>
                  <a:srgbClr val="2F7C75"/>
                </a:solidFill>
              </a:rPr>
              <a:t>テストデータと予測視聴率の相関係数が</a:t>
            </a:r>
            <a:r>
              <a:rPr kumimoji="1" lang="en-US" altLang="ja-JP" sz="2400" dirty="0">
                <a:solidFill>
                  <a:srgbClr val="C00000"/>
                </a:solidFill>
              </a:rPr>
              <a:t>0.674</a:t>
            </a:r>
          </a:p>
        </p:txBody>
      </p:sp>
      <p:sp>
        <p:nvSpPr>
          <p:cNvPr id="11" name="テキスト ボックス 10">
            <a:extLst>
              <a:ext uri="{FF2B5EF4-FFF2-40B4-BE49-F238E27FC236}">
                <a16:creationId xmlns:a16="http://schemas.microsoft.com/office/drawing/2014/main" id="{5E53ECD6-5746-C088-A0E4-052851313CC9}"/>
              </a:ext>
            </a:extLst>
          </p:cNvPr>
          <p:cNvSpPr txBox="1"/>
          <p:nvPr/>
        </p:nvSpPr>
        <p:spPr>
          <a:xfrm>
            <a:off x="1264208" y="1400310"/>
            <a:ext cx="6096000" cy="523220"/>
          </a:xfrm>
          <a:prstGeom prst="rect">
            <a:avLst/>
          </a:prstGeom>
          <a:noFill/>
        </p:spPr>
        <p:txBody>
          <a:bodyPr wrap="square">
            <a:spAutoFit/>
          </a:bodyPr>
          <a:lstStyle/>
          <a:p>
            <a:r>
              <a:rPr kumimoji="1" lang="ja-JP" altLang="en-US" sz="2800" dirty="0">
                <a:solidFill>
                  <a:srgbClr val="2F7C75"/>
                </a:solidFill>
              </a:rPr>
              <a:t>結果</a:t>
            </a:r>
            <a:endParaRPr kumimoji="1" lang="en-US" altLang="ja-JP" sz="2800" dirty="0">
              <a:solidFill>
                <a:srgbClr val="2F7C75"/>
              </a:solidFill>
            </a:endParaRPr>
          </a:p>
        </p:txBody>
      </p:sp>
      <p:sp>
        <p:nvSpPr>
          <p:cNvPr id="12" name="矢印: 下 11">
            <a:extLst>
              <a:ext uri="{FF2B5EF4-FFF2-40B4-BE49-F238E27FC236}">
                <a16:creationId xmlns:a16="http://schemas.microsoft.com/office/drawing/2014/main" id="{BC43A342-0264-F288-2E0A-B420F7773B00}"/>
              </a:ext>
            </a:extLst>
          </p:cNvPr>
          <p:cNvSpPr/>
          <p:nvPr/>
        </p:nvSpPr>
        <p:spPr>
          <a:xfrm>
            <a:off x="5780571" y="3892833"/>
            <a:ext cx="484632" cy="75811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F26A32FE-7E9A-7779-3F1D-2BFCC83C6273}"/>
              </a:ext>
            </a:extLst>
          </p:cNvPr>
          <p:cNvSpPr/>
          <p:nvPr/>
        </p:nvSpPr>
        <p:spPr>
          <a:xfrm>
            <a:off x="1264208" y="4972608"/>
            <a:ext cx="9549442" cy="972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rgbClr val="2F7C75"/>
                </a:solidFill>
              </a:rPr>
              <a:t>番組内容のテキストのみでは正確に予測できない</a:t>
            </a:r>
            <a:endParaRPr kumimoji="1" lang="en-US" altLang="ja-JP" sz="2400" dirty="0">
              <a:solidFill>
                <a:srgbClr val="2F7C75"/>
              </a:solidFill>
            </a:endParaRPr>
          </a:p>
          <a:p>
            <a:pPr algn="ctr"/>
            <a:r>
              <a:rPr kumimoji="1" lang="ja-JP" altLang="en-US" sz="2400" dirty="0">
                <a:solidFill>
                  <a:srgbClr val="2F7C75"/>
                </a:solidFill>
              </a:rPr>
              <a:t>しかし、</a:t>
            </a:r>
            <a:r>
              <a:rPr kumimoji="1" lang="ja-JP" altLang="en-US" sz="2400" b="1">
                <a:solidFill>
                  <a:srgbClr val="C00000"/>
                </a:solidFill>
              </a:rPr>
              <a:t>番組内容のテキストと視聴率との関係</a:t>
            </a:r>
            <a:r>
              <a:rPr kumimoji="1" lang="ja-JP" altLang="en-US" sz="2400">
                <a:solidFill>
                  <a:srgbClr val="2F7C75"/>
                </a:solidFill>
              </a:rPr>
              <a:t>を読み取ることができた</a:t>
            </a:r>
            <a:endParaRPr kumimoji="1" lang="en-US" altLang="ja-JP" sz="2400">
              <a:solidFill>
                <a:srgbClr val="2F7C75"/>
              </a:solidFill>
            </a:endParaRPr>
          </a:p>
        </p:txBody>
      </p:sp>
      <p:sp>
        <p:nvSpPr>
          <p:cNvPr id="6" name="テキスト ボックス 5">
            <a:extLst>
              <a:ext uri="{FF2B5EF4-FFF2-40B4-BE49-F238E27FC236}">
                <a16:creationId xmlns:a16="http://schemas.microsoft.com/office/drawing/2014/main" id="{356F01FF-26D6-56A2-B803-59BB6B4F537D}"/>
              </a:ext>
            </a:extLst>
          </p:cNvPr>
          <p:cNvSpPr txBox="1"/>
          <p:nvPr/>
        </p:nvSpPr>
        <p:spPr>
          <a:xfrm>
            <a:off x="1264208" y="4389336"/>
            <a:ext cx="6096000" cy="523220"/>
          </a:xfrm>
          <a:prstGeom prst="rect">
            <a:avLst/>
          </a:prstGeom>
          <a:noFill/>
        </p:spPr>
        <p:txBody>
          <a:bodyPr wrap="square">
            <a:spAutoFit/>
          </a:bodyPr>
          <a:lstStyle/>
          <a:p>
            <a:r>
              <a:rPr kumimoji="1" lang="ja-JP" altLang="en-US" sz="2800" dirty="0">
                <a:solidFill>
                  <a:srgbClr val="2F7C75"/>
                </a:solidFill>
              </a:rPr>
              <a:t>考察</a:t>
            </a:r>
            <a:endParaRPr kumimoji="1" lang="en-US" altLang="ja-JP" sz="2800" dirty="0">
              <a:solidFill>
                <a:srgbClr val="2F7C75"/>
              </a:solidFill>
            </a:endParaRPr>
          </a:p>
        </p:txBody>
      </p:sp>
    </p:spTree>
    <p:extLst>
      <p:ext uri="{BB962C8B-B14F-4D97-AF65-F5344CB8AC3E}">
        <p14:creationId xmlns:p14="http://schemas.microsoft.com/office/powerpoint/2010/main" val="3762182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a:xfrm>
            <a:off x="790074" y="6356350"/>
            <a:ext cx="2743200" cy="365125"/>
          </a:xfrm>
        </p:spPr>
        <p:txBody>
          <a:bodyPr/>
          <a:lstStyle/>
          <a:p>
            <a:r>
              <a:rPr lang="en-US" altLang="ja-JP" noProof="0" dirty="0"/>
              <a:t>2024/09/20</a:t>
            </a:r>
            <a:endParaRPr lang="ja-JP" altLang="en-US" noProof="0" dirty="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a:xfrm>
            <a:off x="3990474" y="6356350"/>
            <a:ext cx="4114800" cy="365125"/>
          </a:xfrm>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a:xfrm>
            <a:off x="8562474" y="6356350"/>
            <a:ext cx="2743200" cy="365125"/>
          </a:xfrm>
        </p:spPr>
        <p:txBody>
          <a:bodyPr/>
          <a:lstStyle/>
          <a:p>
            <a:fld id="{A65A5C87-DF58-40C8-B092-1DE63DB4547E}" type="slidenum">
              <a:rPr lang="en-US" altLang="ja-JP" noProof="0" smtClean="0"/>
              <a:pPr/>
              <a:t>24</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378078"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3</a:t>
            </a:r>
            <a:r>
              <a:rPr kumimoji="1" lang="ja-JP" altLang="en-US" sz="3200">
                <a:solidFill>
                  <a:srgbClr val="2F7C75"/>
                </a:solidFill>
              </a:rPr>
              <a:t>　未来のテレビ番組の視聴率を予測する</a:t>
            </a:r>
          </a:p>
        </p:txBody>
      </p:sp>
      <p:sp>
        <p:nvSpPr>
          <p:cNvPr id="9" name="正方形/長方形 8">
            <a:extLst>
              <a:ext uri="{FF2B5EF4-FFF2-40B4-BE49-F238E27FC236}">
                <a16:creationId xmlns:a16="http://schemas.microsoft.com/office/drawing/2014/main" id="{06999277-549E-0E38-1CDF-4DBFBC2F0EAC}"/>
              </a:ext>
            </a:extLst>
          </p:cNvPr>
          <p:cNvSpPr/>
          <p:nvPr/>
        </p:nvSpPr>
        <p:spPr>
          <a:xfrm>
            <a:off x="1273153" y="2255479"/>
            <a:ext cx="9549442" cy="11102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solidFill>
                  <a:srgbClr val="2F7C75"/>
                </a:solidFill>
              </a:rPr>
              <a:t>番組内容のテキストと視聴率にはある程度相関がみられる</a:t>
            </a:r>
            <a:endParaRPr kumimoji="1" lang="en-US" altLang="ja-JP" sz="2400" dirty="0">
              <a:solidFill>
                <a:srgbClr val="2F7C75"/>
              </a:solidFill>
            </a:endParaRPr>
          </a:p>
        </p:txBody>
      </p:sp>
      <p:sp>
        <p:nvSpPr>
          <p:cNvPr id="11" name="テキスト ボックス 10">
            <a:extLst>
              <a:ext uri="{FF2B5EF4-FFF2-40B4-BE49-F238E27FC236}">
                <a16:creationId xmlns:a16="http://schemas.microsoft.com/office/drawing/2014/main" id="{5E53ECD6-5746-C088-A0E4-052851313CC9}"/>
              </a:ext>
            </a:extLst>
          </p:cNvPr>
          <p:cNvSpPr txBox="1"/>
          <p:nvPr/>
        </p:nvSpPr>
        <p:spPr>
          <a:xfrm>
            <a:off x="1273153" y="1455183"/>
            <a:ext cx="6096000" cy="523220"/>
          </a:xfrm>
          <a:prstGeom prst="rect">
            <a:avLst/>
          </a:prstGeom>
          <a:noFill/>
        </p:spPr>
        <p:txBody>
          <a:bodyPr wrap="square">
            <a:spAutoFit/>
          </a:bodyPr>
          <a:lstStyle/>
          <a:p>
            <a:r>
              <a:rPr kumimoji="1" lang="ja-JP" altLang="en-US" sz="2800" dirty="0">
                <a:solidFill>
                  <a:srgbClr val="2F7C75"/>
                </a:solidFill>
              </a:rPr>
              <a:t>まとめ</a:t>
            </a:r>
            <a:endParaRPr kumimoji="1" lang="en-US" altLang="ja-JP" sz="2800" dirty="0">
              <a:solidFill>
                <a:srgbClr val="2F7C75"/>
              </a:solidFill>
            </a:endParaRPr>
          </a:p>
        </p:txBody>
      </p:sp>
      <p:sp>
        <p:nvSpPr>
          <p:cNvPr id="12" name="矢印: 下 11">
            <a:extLst>
              <a:ext uri="{FF2B5EF4-FFF2-40B4-BE49-F238E27FC236}">
                <a16:creationId xmlns:a16="http://schemas.microsoft.com/office/drawing/2014/main" id="{BC43A342-0264-F288-2E0A-B420F7773B00}"/>
              </a:ext>
            </a:extLst>
          </p:cNvPr>
          <p:cNvSpPr/>
          <p:nvPr/>
        </p:nvSpPr>
        <p:spPr>
          <a:xfrm>
            <a:off x="5853684" y="3570423"/>
            <a:ext cx="484632" cy="75811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F26A32FE-7E9A-7779-3F1D-2BFCC83C6273}"/>
              </a:ext>
            </a:extLst>
          </p:cNvPr>
          <p:cNvSpPr/>
          <p:nvPr/>
        </p:nvSpPr>
        <p:spPr>
          <a:xfrm>
            <a:off x="1273153" y="4533270"/>
            <a:ext cx="9549442" cy="9727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rgbClr val="2F7C75"/>
                </a:solidFill>
              </a:rPr>
              <a:t>説明変数に</a:t>
            </a:r>
            <a:r>
              <a:rPr kumimoji="1" lang="ja-JP" altLang="en-US" sz="2400" b="1">
                <a:solidFill>
                  <a:srgbClr val="2F7C75"/>
                </a:solidFill>
              </a:rPr>
              <a:t>番組内容のテキスト</a:t>
            </a:r>
            <a:r>
              <a:rPr kumimoji="1" lang="ja-JP" altLang="en-US" sz="2400">
                <a:solidFill>
                  <a:srgbClr val="2F7C75"/>
                </a:solidFill>
              </a:rPr>
              <a:t>を加える</a:t>
            </a:r>
            <a:r>
              <a:rPr kumimoji="1" lang="ja-JP" altLang="en-US" sz="2400" dirty="0">
                <a:solidFill>
                  <a:srgbClr val="2F7C75"/>
                </a:solidFill>
              </a:rPr>
              <a:t>ことで</a:t>
            </a:r>
            <a:endParaRPr kumimoji="1" lang="en-US" altLang="ja-JP" sz="2400" dirty="0">
              <a:solidFill>
                <a:srgbClr val="2F7C75"/>
              </a:solidFill>
            </a:endParaRPr>
          </a:p>
          <a:p>
            <a:pPr algn="ctr"/>
            <a:r>
              <a:rPr kumimoji="1" lang="ja-JP" altLang="en-US" sz="2400">
                <a:solidFill>
                  <a:srgbClr val="2F7C75"/>
                </a:solidFill>
              </a:rPr>
              <a:t>既存の使用していない</a:t>
            </a:r>
            <a:r>
              <a:rPr kumimoji="1" lang="ja-JP" altLang="en-US" sz="2400" b="1">
                <a:solidFill>
                  <a:srgbClr val="C00000"/>
                </a:solidFill>
              </a:rPr>
              <a:t>モデルの精度を高められる</a:t>
            </a:r>
            <a:r>
              <a:rPr kumimoji="1" lang="ja-JP" altLang="en-US" sz="2400" dirty="0">
                <a:solidFill>
                  <a:srgbClr val="2F7C75"/>
                </a:solidFill>
              </a:rPr>
              <a:t>のではないか</a:t>
            </a:r>
            <a:endParaRPr kumimoji="1" lang="en-US" altLang="ja-JP" sz="2400" dirty="0">
              <a:solidFill>
                <a:srgbClr val="2F7C75"/>
              </a:solidFill>
            </a:endParaRPr>
          </a:p>
        </p:txBody>
      </p:sp>
    </p:spTree>
    <p:extLst>
      <p:ext uri="{BB962C8B-B14F-4D97-AF65-F5344CB8AC3E}">
        <p14:creationId xmlns:p14="http://schemas.microsoft.com/office/powerpoint/2010/main" val="748783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a:xfrm>
            <a:off x="790074" y="6356350"/>
            <a:ext cx="2743200" cy="365125"/>
          </a:xfrm>
        </p:spPr>
        <p:txBody>
          <a:bodyPr/>
          <a:lstStyle/>
          <a:p>
            <a:r>
              <a:rPr lang="en-US" altLang="ja-JP" noProof="0" dirty="0"/>
              <a:t>2024/09/20</a:t>
            </a:r>
            <a:endParaRPr lang="ja-JP" altLang="en-US" noProof="0" dirty="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a:xfrm>
            <a:off x="3990474" y="6356350"/>
            <a:ext cx="4114800" cy="365125"/>
          </a:xfrm>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a:xfrm>
            <a:off x="8562474" y="6356350"/>
            <a:ext cx="2743200" cy="365125"/>
          </a:xfrm>
        </p:spPr>
        <p:txBody>
          <a:bodyPr/>
          <a:lstStyle/>
          <a:p>
            <a:fld id="{A65A5C87-DF58-40C8-B092-1DE63DB4547E}" type="slidenum">
              <a:rPr lang="en-US" altLang="ja-JP" noProof="0" smtClean="0"/>
              <a:pPr/>
              <a:t>25</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378078" y="281671"/>
            <a:ext cx="11467411" cy="584775"/>
          </a:xfrm>
          <a:prstGeom prst="rect">
            <a:avLst/>
          </a:prstGeom>
          <a:noFill/>
        </p:spPr>
        <p:txBody>
          <a:bodyPr wrap="square" rtlCol="0">
            <a:spAutoFit/>
          </a:bodyPr>
          <a:lstStyle/>
          <a:p>
            <a:r>
              <a:rPr kumimoji="1" lang="ja-JP" altLang="en-US" sz="3200" dirty="0">
                <a:solidFill>
                  <a:srgbClr val="2F7C75"/>
                </a:solidFill>
              </a:rPr>
              <a:t>参考文献</a:t>
            </a:r>
          </a:p>
        </p:txBody>
      </p:sp>
      <p:sp>
        <p:nvSpPr>
          <p:cNvPr id="14" name="テキスト ボックス 13">
            <a:extLst>
              <a:ext uri="{FF2B5EF4-FFF2-40B4-BE49-F238E27FC236}">
                <a16:creationId xmlns:a16="http://schemas.microsoft.com/office/drawing/2014/main" id="{7A6AAFDA-7E14-9CE8-3FE8-0F0E2364729F}"/>
              </a:ext>
            </a:extLst>
          </p:cNvPr>
          <p:cNvSpPr txBox="1"/>
          <p:nvPr/>
        </p:nvSpPr>
        <p:spPr>
          <a:xfrm>
            <a:off x="790074" y="1615644"/>
            <a:ext cx="9753600" cy="1477328"/>
          </a:xfrm>
          <a:prstGeom prst="rect">
            <a:avLst/>
          </a:prstGeom>
          <a:noFill/>
        </p:spPr>
        <p:txBody>
          <a:bodyPr wrap="square">
            <a:spAutoFit/>
          </a:bodyPr>
          <a:lstStyle/>
          <a:p>
            <a:r>
              <a:rPr kumimoji="1" lang="en-US" altLang="ja-JP" sz="1800" dirty="0">
                <a:solidFill>
                  <a:srgbClr val="2F7C75"/>
                </a:solidFill>
              </a:rPr>
              <a:t>[1] </a:t>
            </a:r>
            <a:r>
              <a:rPr kumimoji="1" lang="en-US" altLang="ja-JP" sz="1800" dirty="0" err="1">
                <a:solidFill>
                  <a:srgbClr val="2F7C75"/>
                </a:solidFill>
              </a:rPr>
              <a:t>neologdn</a:t>
            </a:r>
            <a:r>
              <a:rPr kumimoji="1" lang="en-US" altLang="ja-JP" sz="1800" dirty="0">
                <a:solidFill>
                  <a:srgbClr val="2F7C75"/>
                </a:solidFill>
              </a:rPr>
              <a:t>, Ikegami, 2023, GitHub, </a:t>
            </a:r>
            <a:r>
              <a:rPr kumimoji="1" lang="en-US" altLang="ja-JP" sz="1800" dirty="0">
                <a:solidFill>
                  <a:srgbClr val="2F7C75"/>
                </a:solidFill>
                <a:hlinkClick r:id="rId2"/>
              </a:rPr>
              <a:t>https://github.com/ikegami-yukino/neologdn</a:t>
            </a:r>
            <a:r>
              <a:rPr kumimoji="1" lang="en-US" altLang="ja-JP" sz="1800" dirty="0">
                <a:solidFill>
                  <a:srgbClr val="2F7C75"/>
                </a:solidFill>
              </a:rPr>
              <a:t>, (</a:t>
            </a:r>
            <a:r>
              <a:rPr kumimoji="1" lang="ja-JP" altLang="en-US" sz="1800" dirty="0">
                <a:solidFill>
                  <a:srgbClr val="2F7C75"/>
                </a:solidFill>
              </a:rPr>
              <a:t>閲覧日：</a:t>
            </a:r>
            <a:r>
              <a:rPr kumimoji="1" lang="en-US" altLang="ja-JP" sz="1800" dirty="0">
                <a:solidFill>
                  <a:srgbClr val="2F7C75"/>
                </a:solidFill>
              </a:rPr>
              <a:t>2024/09/20)</a:t>
            </a:r>
          </a:p>
          <a:p>
            <a:endParaRPr kumimoji="1" lang="en-US" altLang="ja-JP" sz="1800" dirty="0">
              <a:solidFill>
                <a:srgbClr val="2F7C75"/>
              </a:solidFill>
            </a:endParaRPr>
          </a:p>
          <a:p>
            <a:r>
              <a:rPr kumimoji="1" lang="en-US" altLang="ja-JP" sz="1800" dirty="0">
                <a:solidFill>
                  <a:srgbClr val="2F7C75"/>
                </a:solidFill>
              </a:rPr>
              <a:t>[2] Japanese </a:t>
            </a:r>
            <a:r>
              <a:rPr kumimoji="1" lang="en-US" altLang="ja-JP" sz="1800" dirty="0" err="1">
                <a:solidFill>
                  <a:srgbClr val="2F7C75"/>
                </a:solidFill>
              </a:rPr>
              <a:t>SimCSE</a:t>
            </a:r>
            <a:r>
              <a:rPr kumimoji="1" lang="en-US" altLang="ja-JP" sz="1800" dirty="0">
                <a:solidFill>
                  <a:srgbClr val="2F7C75"/>
                </a:solidFill>
              </a:rPr>
              <a:t> Technical Report, </a:t>
            </a:r>
            <a:r>
              <a:rPr kumimoji="1" lang="en-US" altLang="ja-JP" sz="1800" dirty="0" err="1">
                <a:solidFill>
                  <a:srgbClr val="2F7C75"/>
                </a:solidFill>
              </a:rPr>
              <a:t>Hayato</a:t>
            </a:r>
            <a:r>
              <a:rPr kumimoji="1" lang="en-US" altLang="ja-JP" sz="1800" dirty="0">
                <a:solidFill>
                  <a:srgbClr val="2F7C75"/>
                </a:solidFill>
              </a:rPr>
              <a:t> </a:t>
            </a:r>
            <a:r>
              <a:rPr kumimoji="1" lang="en-US" altLang="ja-JP" sz="1800" dirty="0" err="1">
                <a:solidFill>
                  <a:srgbClr val="2F7C75"/>
                </a:solidFill>
              </a:rPr>
              <a:t>Tsukagoshi</a:t>
            </a:r>
            <a:r>
              <a:rPr kumimoji="1" lang="en-US" altLang="ja-JP" sz="1800" dirty="0">
                <a:solidFill>
                  <a:srgbClr val="2F7C75"/>
                </a:solidFill>
              </a:rPr>
              <a:t>, 2023, </a:t>
            </a:r>
            <a:r>
              <a:rPr kumimoji="1" lang="en-US" altLang="ja-JP" sz="1800" dirty="0" err="1">
                <a:solidFill>
                  <a:srgbClr val="2F7C75"/>
                </a:solidFill>
              </a:rPr>
              <a:t>arXiv</a:t>
            </a:r>
            <a:r>
              <a:rPr kumimoji="1" lang="en-US" altLang="ja-JP" sz="1800" dirty="0">
                <a:solidFill>
                  <a:srgbClr val="2F7C75"/>
                </a:solidFill>
              </a:rPr>
              <a:t>, </a:t>
            </a:r>
            <a:r>
              <a:rPr kumimoji="1" lang="en-US" altLang="ja-JP" sz="1800" dirty="0">
                <a:solidFill>
                  <a:srgbClr val="2F7C75"/>
                </a:solidFill>
                <a:hlinkClick r:id="rId3"/>
              </a:rPr>
              <a:t>https://arxiv.org/abs/2310.19349</a:t>
            </a:r>
            <a:r>
              <a:rPr kumimoji="1" lang="en-US" altLang="ja-JP" sz="1800" dirty="0">
                <a:solidFill>
                  <a:srgbClr val="2F7C75"/>
                </a:solidFill>
              </a:rPr>
              <a:t>, (</a:t>
            </a:r>
            <a:r>
              <a:rPr kumimoji="1" lang="ja-JP" altLang="en-US" sz="1800" dirty="0">
                <a:solidFill>
                  <a:srgbClr val="2F7C75"/>
                </a:solidFill>
              </a:rPr>
              <a:t>閲覧日：</a:t>
            </a:r>
            <a:r>
              <a:rPr kumimoji="1" lang="en-US" altLang="ja-JP" sz="1800" dirty="0">
                <a:solidFill>
                  <a:srgbClr val="2F7C75"/>
                </a:solidFill>
              </a:rPr>
              <a:t>2024/09/20) </a:t>
            </a:r>
          </a:p>
        </p:txBody>
      </p:sp>
    </p:spTree>
    <p:extLst>
      <p:ext uri="{BB962C8B-B14F-4D97-AF65-F5344CB8AC3E}">
        <p14:creationId xmlns:p14="http://schemas.microsoft.com/office/powerpoint/2010/main" val="935859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a:xfrm>
            <a:off x="790074" y="6356350"/>
            <a:ext cx="2743200" cy="365125"/>
          </a:xfrm>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a:xfrm>
            <a:off x="3990474" y="6356350"/>
            <a:ext cx="4114800" cy="365125"/>
          </a:xfrm>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a:xfrm>
            <a:off x="8562474" y="6356350"/>
            <a:ext cx="2743200" cy="365125"/>
          </a:xfrm>
        </p:spPr>
        <p:txBody>
          <a:bodyPr/>
          <a:lstStyle/>
          <a:p>
            <a:fld id="{A65A5C87-DF58-40C8-B092-1DE63DB4547E}" type="slidenum">
              <a:rPr lang="en-US" altLang="ja-JP" noProof="0" smtClean="0"/>
              <a:pPr/>
              <a:t>26</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378078"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3</a:t>
            </a:r>
            <a:r>
              <a:rPr kumimoji="1" lang="ja-JP" altLang="en-US" sz="3200">
                <a:solidFill>
                  <a:srgbClr val="2F7C75"/>
                </a:solidFill>
              </a:rPr>
              <a:t>　未来のテレビ番組の視聴率を予測する</a:t>
            </a:r>
          </a:p>
        </p:txBody>
      </p:sp>
      <p:sp>
        <p:nvSpPr>
          <p:cNvPr id="8" name="テキスト ボックス 7">
            <a:extLst>
              <a:ext uri="{FF2B5EF4-FFF2-40B4-BE49-F238E27FC236}">
                <a16:creationId xmlns:a16="http://schemas.microsoft.com/office/drawing/2014/main" id="{7581B218-BDF5-9F67-E9C2-FDD9B8C8F1A6}"/>
              </a:ext>
            </a:extLst>
          </p:cNvPr>
          <p:cNvSpPr txBox="1"/>
          <p:nvPr/>
        </p:nvSpPr>
        <p:spPr>
          <a:xfrm>
            <a:off x="675108" y="1608705"/>
            <a:ext cx="7430166" cy="523220"/>
          </a:xfrm>
          <a:prstGeom prst="rect">
            <a:avLst/>
          </a:prstGeom>
          <a:noFill/>
        </p:spPr>
        <p:txBody>
          <a:bodyPr wrap="square">
            <a:spAutoFit/>
          </a:bodyPr>
          <a:lstStyle/>
          <a:p>
            <a:r>
              <a:rPr kumimoji="1" lang="en-US" altLang="ja-JP" sz="2800">
                <a:solidFill>
                  <a:srgbClr val="2F7C75"/>
                </a:solidFill>
              </a:rPr>
              <a:t>Ridge</a:t>
            </a:r>
            <a:r>
              <a:rPr kumimoji="1" lang="ja-JP" altLang="en-US" sz="2800">
                <a:solidFill>
                  <a:srgbClr val="2F7C75"/>
                </a:solidFill>
              </a:rPr>
              <a:t>回帰のモデル予測（ゴールデンタイム</a:t>
            </a:r>
            <a:r>
              <a:rPr kumimoji="1" lang="en-US" altLang="ja-JP" sz="2800">
                <a:solidFill>
                  <a:srgbClr val="2F7C75"/>
                </a:solidFill>
              </a:rPr>
              <a:t>TBS</a:t>
            </a:r>
            <a:r>
              <a:rPr kumimoji="1" lang="ja-JP" altLang="en-US" sz="2800">
                <a:solidFill>
                  <a:srgbClr val="2F7C75"/>
                </a:solidFill>
              </a:rPr>
              <a:t>）</a:t>
            </a:r>
            <a:endParaRPr kumimoji="1" lang="en-US" altLang="ja-JP" sz="2800">
              <a:solidFill>
                <a:srgbClr val="2F7C75"/>
              </a:solidFill>
            </a:endParaRPr>
          </a:p>
        </p:txBody>
      </p:sp>
      <p:sp>
        <p:nvSpPr>
          <p:cNvPr id="9" name="正方形/長方形 8">
            <a:extLst>
              <a:ext uri="{FF2B5EF4-FFF2-40B4-BE49-F238E27FC236}">
                <a16:creationId xmlns:a16="http://schemas.microsoft.com/office/drawing/2014/main" id="{4FC8147A-19E1-0271-69D8-45657F87BBDB}"/>
              </a:ext>
            </a:extLst>
          </p:cNvPr>
          <p:cNvSpPr/>
          <p:nvPr/>
        </p:nvSpPr>
        <p:spPr>
          <a:xfrm>
            <a:off x="643022" y="2510752"/>
            <a:ext cx="5141493" cy="34667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rgbClr val="2F7C75"/>
                </a:solidFill>
              </a:rPr>
              <a:t>文房具好きも必見</a:t>
            </a:r>
            <a:r>
              <a:rPr kumimoji="1" lang="en-US" altLang="ja-JP">
                <a:solidFill>
                  <a:srgbClr val="2F7C75"/>
                </a:solidFill>
              </a:rPr>
              <a:t>!</a:t>
            </a:r>
            <a:r>
              <a:rPr kumimoji="1" lang="ja-JP" altLang="en-US">
                <a:solidFill>
                  <a:srgbClr val="2F7C75"/>
                </a:solidFill>
              </a:rPr>
              <a:t>今回のテーマは「手作りインクの世界」。市販のペンやインクでは物足りないというこだわり派に、インクを自分で作り上げる楽しみを紹介します。ゲストは、自然の植物や食品を使って独自のインクを作り続けるインクアーティストの佐藤さん。葉っぱや果物、さらには土まで、驚きの素材から美しい色を生み出す方法を実演しながら紹介します。マツコも初めて見るインクの材料に興味津々</a:t>
            </a:r>
            <a:r>
              <a:rPr kumimoji="1" lang="en-US" altLang="ja-JP">
                <a:solidFill>
                  <a:srgbClr val="2F7C75"/>
                </a:solidFill>
              </a:rPr>
              <a:t>!</a:t>
            </a:r>
            <a:r>
              <a:rPr kumimoji="1" lang="ja-JP" altLang="en-US">
                <a:solidFill>
                  <a:srgbClr val="2F7C75"/>
                </a:solidFill>
              </a:rPr>
              <a:t>手作りインクで書いた文字の美しさに、思わず感動の声を上げるシーンも見逃せません。色の化学反応に隠された驚きの秘密とは</a:t>
            </a:r>
            <a:r>
              <a:rPr kumimoji="1" lang="en-US" altLang="ja-JP">
                <a:solidFill>
                  <a:srgbClr val="2F7C75"/>
                </a:solidFill>
              </a:rPr>
              <a:t>?</a:t>
            </a:r>
            <a:endParaRPr kumimoji="1" lang="ja-JP" altLang="en-US">
              <a:solidFill>
                <a:srgbClr val="2F7C75"/>
              </a:solidFill>
            </a:endParaRPr>
          </a:p>
        </p:txBody>
      </p:sp>
      <p:sp>
        <p:nvSpPr>
          <p:cNvPr id="11" name="矢印: 右 10">
            <a:extLst>
              <a:ext uri="{FF2B5EF4-FFF2-40B4-BE49-F238E27FC236}">
                <a16:creationId xmlns:a16="http://schemas.microsoft.com/office/drawing/2014/main" id="{8E4FEE59-7020-46A8-DCEA-5D58BC7F30DD}"/>
              </a:ext>
            </a:extLst>
          </p:cNvPr>
          <p:cNvSpPr/>
          <p:nvPr/>
        </p:nvSpPr>
        <p:spPr>
          <a:xfrm>
            <a:off x="6281904" y="4001821"/>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DFA9EEE-3791-8E59-7824-BD9E47887EF4}"/>
              </a:ext>
            </a:extLst>
          </p:cNvPr>
          <p:cNvSpPr/>
          <p:nvPr/>
        </p:nvSpPr>
        <p:spPr>
          <a:xfrm>
            <a:off x="7603958" y="3371611"/>
            <a:ext cx="2888837" cy="17450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a:solidFill>
                  <a:srgbClr val="2F7C75"/>
                </a:solidFill>
              </a:rPr>
              <a:t>11.031%</a:t>
            </a:r>
            <a:endParaRPr kumimoji="1" lang="ja-JP" altLang="en-US" sz="2800">
              <a:solidFill>
                <a:srgbClr val="2F7C75"/>
              </a:solidFill>
            </a:endParaRPr>
          </a:p>
        </p:txBody>
      </p:sp>
    </p:spTree>
    <p:extLst>
      <p:ext uri="{BB962C8B-B14F-4D97-AF65-F5344CB8AC3E}">
        <p14:creationId xmlns:p14="http://schemas.microsoft.com/office/powerpoint/2010/main" val="286468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a:xfrm>
            <a:off x="790074" y="6356350"/>
            <a:ext cx="2743200" cy="365125"/>
          </a:xfrm>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a:xfrm>
            <a:off x="3990474" y="6356350"/>
            <a:ext cx="4114800" cy="365125"/>
          </a:xfrm>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a:xfrm>
            <a:off x="8562474" y="6356350"/>
            <a:ext cx="2743200" cy="365125"/>
          </a:xfrm>
        </p:spPr>
        <p:txBody>
          <a:bodyPr/>
          <a:lstStyle/>
          <a:p>
            <a:fld id="{A65A5C87-DF58-40C8-B092-1DE63DB4547E}" type="slidenum">
              <a:rPr lang="en-US" altLang="ja-JP" noProof="0" smtClean="0"/>
              <a:pPr/>
              <a:t>27</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378078"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3</a:t>
            </a:r>
            <a:r>
              <a:rPr kumimoji="1" lang="ja-JP" altLang="en-US" sz="3200">
                <a:solidFill>
                  <a:srgbClr val="2F7C75"/>
                </a:solidFill>
              </a:rPr>
              <a:t>　未来のテレビ番組の視聴率を予測する</a:t>
            </a:r>
          </a:p>
        </p:txBody>
      </p:sp>
      <p:sp>
        <p:nvSpPr>
          <p:cNvPr id="8" name="テキスト ボックス 7">
            <a:extLst>
              <a:ext uri="{FF2B5EF4-FFF2-40B4-BE49-F238E27FC236}">
                <a16:creationId xmlns:a16="http://schemas.microsoft.com/office/drawing/2014/main" id="{7581B218-BDF5-9F67-E9C2-FDD9B8C8F1A6}"/>
              </a:ext>
            </a:extLst>
          </p:cNvPr>
          <p:cNvSpPr txBox="1"/>
          <p:nvPr/>
        </p:nvSpPr>
        <p:spPr>
          <a:xfrm>
            <a:off x="675108" y="1608705"/>
            <a:ext cx="6096000" cy="523220"/>
          </a:xfrm>
          <a:prstGeom prst="rect">
            <a:avLst/>
          </a:prstGeom>
          <a:noFill/>
        </p:spPr>
        <p:txBody>
          <a:bodyPr wrap="square">
            <a:spAutoFit/>
          </a:bodyPr>
          <a:lstStyle/>
          <a:p>
            <a:r>
              <a:rPr kumimoji="1" lang="ja-JP" altLang="en-US" sz="2800">
                <a:solidFill>
                  <a:srgbClr val="2F7C75"/>
                </a:solidFill>
              </a:rPr>
              <a:t>結果（マツコの知らない世界）</a:t>
            </a:r>
            <a:endParaRPr kumimoji="1" lang="en-US" altLang="ja-JP" sz="2800">
              <a:solidFill>
                <a:srgbClr val="2F7C75"/>
              </a:solidFill>
            </a:endParaRPr>
          </a:p>
        </p:txBody>
      </p:sp>
      <p:pic>
        <p:nvPicPr>
          <p:cNvPr id="4098" name="Picture 2">
            <a:extLst>
              <a:ext uri="{FF2B5EF4-FFF2-40B4-BE49-F238E27FC236}">
                <a16:creationId xmlns:a16="http://schemas.microsoft.com/office/drawing/2014/main" id="{65CDCBF4-08E1-C6D2-D734-96B8134C6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36" y="2753417"/>
            <a:ext cx="4273038" cy="2934227"/>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76C7F7A3-E14F-5E3E-9A9C-6980292831AD}"/>
              </a:ext>
            </a:extLst>
          </p:cNvPr>
          <p:cNvSpPr/>
          <p:nvPr/>
        </p:nvSpPr>
        <p:spPr>
          <a:xfrm>
            <a:off x="8105274" y="1792527"/>
            <a:ext cx="2743200" cy="6787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2F7C75"/>
                </a:solidFill>
              </a:rPr>
              <a:t>テストデータと予測視聴率の</a:t>
            </a:r>
            <a:endParaRPr kumimoji="1" lang="en-US" altLang="ja-JP" dirty="0">
              <a:solidFill>
                <a:srgbClr val="2F7C75"/>
              </a:solidFill>
            </a:endParaRPr>
          </a:p>
          <a:p>
            <a:pPr algn="ctr"/>
            <a:r>
              <a:rPr kumimoji="1" lang="ja-JP" altLang="en-US" dirty="0">
                <a:solidFill>
                  <a:srgbClr val="2F7C75"/>
                </a:solidFill>
              </a:rPr>
              <a:t>相関係数：</a:t>
            </a:r>
            <a:r>
              <a:rPr kumimoji="1" lang="en-US" altLang="ja-JP" dirty="0">
                <a:solidFill>
                  <a:srgbClr val="D20000"/>
                </a:solidFill>
              </a:rPr>
              <a:t>0.233</a:t>
            </a:r>
            <a:endParaRPr kumimoji="1" lang="ja-JP" altLang="en-US" dirty="0">
              <a:solidFill>
                <a:srgbClr val="D20000"/>
              </a:solidFill>
            </a:endParaRPr>
          </a:p>
        </p:txBody>
      </p:sp>
      <p:graphicFrame>
        <p:nvGraphicFramePr>
          <p:cNvPr id="17" name="表 16">
            <a:extLst>
              <a:ext uri="{FF2B5EF4-FFF2-40B4-BE49-F238E27FC236}">
                <a16:creationId xmlns:a16="http://schemas.microsoft.com/office/drawing/2014/main" id="{669E0BD7-D17A-951A-98D4-225BA99EF266}"/>
              </a:ext>
            </a:extLst>
          </p:cNvPr>
          <p:cNvGraphicFramePr>
            <a:graphicFrameLocks noGrp="1"/>
          </p:cNvGraphicFramePr>
          <p:nvPr>
            <p:extLst>
              <p:ext uri="{D42A27DB-BD31-4B8C-83A1-F6EECF244321}">
                <p14:modId xmlns:p14="http://schemas.microsoft.com/office/powerpoint/2010/main" val="939178153"/>
              </p:ext>
            </p:extLst>
          </p:nvPr>
        </p:nvGraphicFramePr>
        <p:xfrm>
          <a:off x="675108" y="2700251"/>
          <a:ext cx="5420892" cy="2966720"/>
        </p:xfrm>
        <a:graphic>
          <a:graphicData uri="http://schemas.openxmlformats.org/drawingml/2006/table">
            <a:tbl>
              <a:tblPr firstRow="1" bandRow="1">
                <a:tableStyleId>{7DF18680-E054-41AD-8BC1-D1AEF772440D}</a:tableStyleId>
              </a:tblPr>
              <a:tblGrid>
                <a:gridCol w="1806964">
                  <a:extLst>
                    <a:ext uri="{9D8B030D-6E8A-4147-A177-3AD203B41FA5}">
                      <a16:colId xmlns:a16="http://schemas.microsoft.com/office/drawing/2014/main" val="1501648242"/>
                    </a:ext>
                  </a:extLst>
                </a:gridCol>
                <a:gridCol w="1806964">
                  <a:extLst>
                    <a:ext uri="{9D8B030D-6E8A-4147-A177-3AD203B41FA5}">
                      <a16:colId xmlns:a16="http://schemas.microsoft.com/office/drawing/2014/main" val="2767247122"/>
                    </a:ext>
                  </a:extLst>
                </a:gridCol>
                <a:gridCol w="1806964">
                  <a:extLst>
                    <a:ext uri="{9D8B030D-6E8A-4147-A177-3AD203B41FA5}">
                      <a16:colId xmlns:a16="http://schemas.microsoft.com/office/drawing/2014/main" val="1903507053"/>
                    </a:ext>
                  </a:extLst>
                </a:gridCol>
              </a:tblGrid>
              <a:tr h="370840">
                <a:tc>
                  <a:txBody>
                    <a:bodyPr/>
                    <a:lstStyle/>
                    <a:p>
                      <a:r>
                        <a:rPr kumimoji="1" lang="ja-JP" altLang="en-US"/>
                        <a:t>手法</a:t>
                      </a:r>
                    </a:p>
                  </a:txBody>
                  <a:tcPr/>
                </a:tc>
                <a:tc>
                  <a:txBody>
                    <a:bodyPr/>
                    <a:lstStyle/>
                    <a:p>
                      <a:r>
                        <a:rPr kumimoji="1" lang="en-US" altLang="ja-JP"/>
                        <a:t>MAE</a:t>
                      </a:r>
                      <a:endParaRPr kumimoji="1" lang="ja-JP" altLang="en-US"/>
                    </a:p>
                  </a:txBody>
                  <a:tcPr/>
                </a:tc>
                <a:tc>
                  <a:txBody>
                    <a:bodyPr/>
                    <a:lstStyle/>
                    <a:p>
                      <a:r>
                        <a:rPr kumimoji="1" lang="en-US" altLang="ja-JP"/>
                        <a:t>RMSE</a:t>
                      </a:r>
                      <a:endParaRPr kumimoji="1" lang="ja-JP" altLang="en-US"/>
                    </a:p>
                  </a:txBody>
                  <a:tcPr/>
                </a:tc>
                <a:extLst>
                  <a:ext uri="{0D108BD9-81ED-4DB2-BD59-A6C34878D82A}">
                    <a16:rowId xmlns:a16="http://schemas.microsoft.com/office/drawing/2014/main" val="397371662"/>
                  </a:ext>
                </a:extLst>
              </a:tr>
              <a:tr h="370840">
                <a:tc>
                  <a:txBody>
                    <a:bodyPr/>
                    <a:lstStyle/>
                    <a:p>
                      <a:r>
                        <a:rPr kumimoji="1" lang="en-US" altLang="ja-JP"/>
                        <a:t>Linear</a:t>
                      </a:r>
                      <a:endParaRPr kumimoji="1" lang="ja-JP" altLang="en-US"/>
                    </a:p>
                  </a:txBody>
                  <a:tcPr/>
                </a:tc>
                <a:tc>
                  <a:txBody>
                    <a:bodyPr/>
                    <a:lstStyle/>
                    <a:p>
                      <a:r>
                        <a:rPr kumimoji="1" lang="en-US" altLang="ja-JP"/>
                        <a:t>1.628</a:t>
                      </a:r>
                      <a:endParaRPr kumimoji="1" lang="ja-JP" altLang="en-US"/>
                    </a:p>
                  </a:txBody>
                  <a:tcPr/>
                </a:tc>
                <a:tc>
                  <a:txBody>
                    <a:bodyPr/>
                    <a:lstStyle/>
                    <a:p>
                      <a:r>
                        <a:rPr kumimoji="1" lang="en-US" altLang="ja-JP"/>
                        <a:t>1.995</a:t>
                      </a:r>
                      <a:endParaRPr kumimoji="1" lang="ja-JP" altLang="en-US"/>
                    </a:p>
                  </a:txBody>
                  <a:tcPr/>
                </a:tc>
                <a:extLst>
                  <a:ext uri="{0D108BD9-81ED-4DB2-BD59-A6C34878D82A}">
                    <a16:rowId xmlns:a16="http://schemas.microsoft.com/office/drawing/2014/main" val="4282709829"/>
                  </a:ext>
                </a:extLst>
              </a:tr>
              <a:tr h="370840">
                <a:tc>
                  <a:txBody>
                    <a:bodyPr/>
                    <a:lstStyle/>
                    <a:p>
                      <a:r>
                        <a:rPr kumimoji="1" lang="en-US" altLang="ja-JP"/>
                        <a:t>Ridge</a:t>
                      </a:r>
                      <a:endParaRPr kumimoji="1" lang="ja-JP" altLang="en-US"/>
                    </a:p>
                  </a:txBody>
                  <a:tcPr/>
                </a:tc>
                <a:tc>
                  <a:txBody>
                    <a:bodyPr/>
                    <a:lstStyle/>
                    <a:p>
                      <a:r>
                        <a:rPr kumimoji="1" lang="en-US" altLang="ja-JP"/>
                        <a:t>1.583</a:t>
                      </a:r>
                      <a:endParaRPr kumimoji="1" lang="ja-JP" altLang="en-US"/>
                    </a:p>
                  </a:txBody>
                  <a:tcPr/>
                </a:tc>
                <a:tc>
                  <a:txBody>
                    <a:bodyPr/>
                    <a:lstStyle/>
                    <a:p>
                      <a:r>
                        <a:rPr kumimoji="1" lang="en-US" altLang="ja-JP"/>
                        <a:t>1.942</a:t>
                      </a:r>
                      <a:endParaRPr kumimoji="1" lang="ja-JP" altLang="en-US"/>
                    </a:p>
                  </a:txBody>
                  <a:tcPr/>
                </a:tc>
                <a:extLst>
                  <a:ext uri="{0D108BD9-81ED-4DB2-BD59-A6C34878D82A}">
                    <a16:rowId xmlns:a16="http://schemas.microsoft.com/office/drawing/2014/main" val="474266255"/>
                  </a:ext>
                </a:extLst>
              </a:tr>
              <a:tr h="370840">
                <a:tc>
                  <a:txBody>
                    <a:bodyPr/>
                    <a:lstStyle/>
                    <a:p>
                      <a:r>
                        <a:rPr kumimoji="1" lang="en-US" altLang="ja-JP"/>
                        <a:t>Lasso</a:t>
                      </a:r>
                      <a:endParaRPr kumimoji="1" lang="ja-JP" altLang="en-US"/>
                    </a:p>
                  </a:txBody>
                  <a:tcPr/>
                </a:tc>
                <a:tc>
                  <a:txBody>
                    <a:bodyPr/>
                    <a:lstStyle/>
                    <a:p>
                      <a:r>
                        <a:rPr kumimoji="1" lang="en-US" altLang="ja-JP"/>
                        <a:t>1.391</a:t>
                      </a:r>
                      <a:endParaRPr kumimoji="1" lang="ja-JP" altLang="en-US"/>
                    </a:p>
                  </a:txBody>
                  <a:tcPr/>
                </a:tc>
                <a:tc>
                  <a:txBody>
                    <a:bodyPr/>
                    <a:lstStyle/>
                    <a:p>
                      <a:r>
                        <a:rPr kumimoji="1" lang="en-US" altLang="ja-JP"/>
                        <a:t>1.661</a:t>
                      </a:r>
                      <a:endParaRPr kumimoji="1" lang="ja-JP" altLang="en-US"/>
                    </a:p>
                  </a:txBody>
                  <a:tcPr/>
                </a:tc>
                <a:extLst>
                  <a:ext uri="{0D108BD9-81ED-4DB2-BD59-A6C34878D82A}">
                    <a16:rowId xmlns:a16="http://schemas.microsoft.com/office/drawing/2014/main" val="3807191385"/>
                  </a:ext>
                </a:extLst>
              </a:tr>
              <a:tr h="370840">
                <a:tc>
                  <a:txBody>
                    <a:bodyPr/>
                    <a:lstStyle/>
                    <a:p>
                      <a:r>
                        <a:rPr kumimoji="1" lang="en-US" altLang="ja-JP" err="1"/>
                        <a:t>ElasticNet</a:t>
                      </a:r>
                      <a:endParaRPr kumimoji="1" lang="ja-JP" altLang="en-US"/>
                    </a:p>
                  </a:txBody>
                  <a:tcPr/>
                </a:tc>
                <a:tc>
                  <a:txBody>
                    <a:bodyPr/>
                    <a:lstStyle/>
                    <a:p>
                      <a:r>
                        <a:rPr kumimoji="1" lang="en-US" altLang="ja-JP"/>
                        <a:t>1.227</a:t>
                      </a:r>
                      <a:endParaRPr kumimoji="1" lang="ja-JP" altLang="en-US"/>
                    </a:p>
                  </a:txBody>
                  <a:tcPr/>
                </a:tc>
                <a:tc>
                  <a:txBody>
                    <a:bodyPr/>
                    <a:lstStyle/>
                    <a:p>
                      <a:r>
                        <a:rPr kumimoji="1" lang="en-US" altLang="ja-JP"/>
                        <a:t>1.466</a:t>
                      </a:r>
                      <a:endParaRPr kumimoji="1" lang="ja-JP" altLang="en-US"/>
                    </a:p>
                  </a:txBody>
                  <a:tcPr/>
                </a:tc>
                <a:extLst>
                  <a:ext uri="{0D108BD9-81ED-4DB2-BD59-A6C34878D82A}">
                    <a16:rowId xmlns:a16="http://schemas.microsoft.com/office/drawing/2014/main" val="1261592528"/>
                  </a:ext>
                </a:extLst>
              </a:tr>
              <a:tr h="370840">
                <a:tc>
                  <a:txBody>
                    <a:bodyPr/>
                    <a:lstStyle/>
                    <a:p>
                      <a:r>
                        <a:rPr kumimoji="1" lang="en-US" altLang="ja-JP" err="1"/>
                        <a:t>DecisionTree</a:t>
                      </a:r>
                      <a:endParaRPr kumimoji="1" lang="ja-JP" altLang="en-US"/>
                    </a:p>
                  </a:txBody>
                  <a:tcPr/>
                </a:tc>
                <a:tc>
                  <a:txBody>
                    <a:bodyPr/>
                    <a:lstStyle/>
                    <a:p>
                      <a:r>
                        <a:rPr kumimoji="1" lang="en-US" altLang="ja-JP"/>
                        <a:t>2.115</a:t>
                      </a:r>
                      <a:endParaRPr kumimoji="1" lang="ja-JP" altLang="en-US"/>
                    </a:p>
                  </a:txBody>
                  <a:tcPr/>
                </a:tc>
                <a:tc>
                  <a:txBody>
                    <a:bodyPr/>
                    <a:lstStyle/>
                    <a:p>
                      <a:r>
                        <a:rPr kumimoji="1" lang="en-US" altLang="ja-JP"/>
                        <a:t>2.418</a:t>
                      </a:r>
                      <a:endParaRPr kumimoji="1" lang="ja-JP" altLang="en-US"/>
                    </a:p>
                  </a:txBody>
                  <a:tcPr/>
                </a:tc>
                <a:extLst>
                  <a:ext uri="{0D108BD9-81ED-4DB2-BD59-A6C34878D82A}">
                    <a16:rowId xmlns:a16="http://schemas.microsoft.com/office/drawing/2014/main" val="3824566310"/>
                  </a:ext>
                </a:extLst>
              </a:tr>
              <a:tr h="370840">
                <a:tc>
                  <a:txBody>
                    <a:bodyPr/>
                    <a:lstStyle/>
                    <a:p>
                      <a:r>
                        <a:rPr kumimoji="1" lang="en-US" altLang="ja-JP" err="1"/>
                        <a:t>RandomForest</a:t>
                      </a:r>
                      <a:endParaRPr kumimoji="1" lang="ja-JP" altLang="en-US"/>
                    </a:p>
                  </a:txBody>
                  <a:tcPr/>
                </a:tc>
                <a:tc>
                  <a:txBody>
                    <a:bodyPr/>
                    <a:lstStyle/>
                    <a:p>
                      <a:r>
                        <a:rPr kumimoji="1" lang="en-US" altLang="ja-JP"/>
                        <a:t>1.222</a:t>
                      </a:r>
                      <a:endParaRPr kumimoji="1" lang="ja-JP" altLang="en-US"/>
                    </a:p>
                  </a:txBody>
                  <a:tcPr/>
                </a:tc>
                <a:tc>
                  <a:txBody>
                    <a:bodyPr/>
                    <a:lstStyle/>
                    <a:p>
                      <a:r>
                        <a:rPr kumimoji="1" lang="en-US" altLang="ja-JP"/>
                        <a:t>1.453</a:t>
                      </a:r>
                      <a:endParaRPr kumimoji="1" lang="ja-JP" altLang="en-US"/>
                    </a:p>
                  </a:txBody>
                  <a:tcPr/>
                </a:tc>
                <a:extLst>
                  <a:ext uri="{0D108BD9-81ED-4DB2-BD59-A6C34878D82A}">
                    <a16:rowId xmlns:a16="http://schemas.microsoft.com/office/drawing/2014/main" val="4138436978"/>
                  </a:ext>
                </a:extLst>
              </a:tr>
              <a:tr h="370840">
                <a:tc>
                  <a:txBody>
                    <a:bodyPr/>
                    <a:lstStyle/>
                    <a:p>
                      <a:r>
                        <a:rPr kumimoji="1" lang="en-US" altLang="ja-JP"/>
                        <a:t>AdaBoost</a:t>
                      </a:r>
                      <a:endParaRPr kumimoji="1" lang="ja-JP" altLang="en-US"/>
                    </a:p>
                  </a:txBody>
                  <a:tcPr/>
                </a:tc>
                <a:tc>
                  <a:txBody>
                    <a:bodyPr/>
                    <a:lstStyle/>
                    <a:p>
                      <a:r>
                        <a:rPr kumimoji="1" lang="en-US" altLang="ja-JP"/>
                        <a:t>1.199</a:t>
                      </a:r>
                      <a:endParaRPr kumimoji="1" lang="ja-JP" altLang="en-US"/>
                    </a:p>
                  </a:txBody>
                  <a:tcPr/>
                </a:tc>
                <a:tc>
                  <a:txBody>
                    <a:bodyPr/>
                    <a:lstStyle/>
                    <a:p>
                      <a:r>
                        <a:rPr kumimoji="1" lang="en-US" altLang="ja-JP"/>
                        <a:t>1.417</a:t>
                      </a:r>
                      <a:endParaRPr kumimoji="1" lang="ja-JP" altLang="en-US"/>
                    </a:p>
                  </a:txBody>
                  <a:tcPr/>
                </a:tc>
                <a:extLst>
                  <a:ext uri="{0D108BD9-81ED-4DB2-BD59-A6C34878D82A}">
                    <a16:rowId xmlns:a16="http://schemas.microsoft.com/office/drawing/2014/main" val="2316222816"/>
                  </a:ext>
                </a:extLst>
              </a:tr>
            </a:tbl>
          </a:graphicData>
        </a:graphic>
      </p:graphicFrame>
      <p:sp>
        <p:nvSpPr>
          <p:cNvPr id="18" name="テキスト ボックス 17">
            <a:extLst>
              <a:ext uri="{FF2B5EF4-FFF2-40B4-BE49-F238E27FC236}">
                <a16:creationId xmlns:a16="http://schemas.microsoft.com/office/drawing/2014/main" id="{0D3DB1EC-38A1-4016-8C4A-8FE17E67949D}"/>
              </a:ext>
            </a:extLst>
          </p:cNvPr>
          <p:cNvSpPr txBox="1"/>
          <p:nvPr/>
        </p:nvSpPr>
        <p:spPr>
          <a:xfrm>
            <a:off x="7364300" y="5714219"/>
            <a:ext cx="3941374" cy="307777"/>
          </a:xfrm>
          <a:prstGeom prst="rect">
            <a:avLst/>
          </a:prstGeom>
          <a:noFill/>
        </p:spPr>
        <p:txBody>
          <a:bodyPr wrap="square" rtlCol="0">
            <a:spAutoFit/>
          </a:bodyPr>
          <a:lstStyle/>
          <a:p>
            <a:pPr algn="ctr"/>
            <a:r>
              <a:rPr kumimoji="1" lang="ja-JP" altLang="en-US" sz="1400" dirty="0"/>
              <a:t>図</a:t>
            </a:r>
            <a:r>
              <a:rPr kumimoji="1" lang="en-US" altLang="ja-JP" sz="1400" dirty="0"/>
              <a:t>23</a:t>
            </a:r>
            <a:r>
              <a:rPr kumimoji="1" lang="ja-JP" altLang="en-US" sz="1400" dirty="0"/>
              <a:t>　テストデータと予測視聴率の散布図</a:t>
            </a:r>
            <a:r>
              <a:rPr kumimoji="1" lang="en-US" altLang="ja-JP" sz="1400" dirty="0"/>
              <a:t>(</a:t>
            </a:r>
            <a:r>
              <a:rPr kumimoji="1" lang="ja-JP" altLang="en-US" sz="1400" dirty="0"/>
              <a:t>マツコ</a:t>
            </a:r>
            <a:r>
              <a:rPr kumimoji="1" lang="en-US" altLang="ja-JP" sz="1400" dirty="0"/>
              <a:t>)</a:t>
            </a:r>
            <a:endParaRPr kumimoji="1" lang="ja-JP" altLang="en-US" sz="1400" dirty="0"/>
          </a:p>
        </p:txBody>
      </p:sp>
      <p:sp>
        <p:nvSpPr>
          <p:cNvPr id="19" name="フレーム 18">
            <a:extLst>
              <a:ext uri="{FF2B5EF4-FFF2-40B4-BE49-F238E27FC236}">
                <a16:creationId xmlns:a16="http://schemas.microsoft.com/office/drawing/2014/main" id="{76655308-DF42-0A29-5A76-E9896E944CA4}"/>
              </a:ext>
            </a:extLst>
          </p:cNvPr>
          <p:cNvSpPr/>
          <p:nvPr/>
        </p:nvSpPr>
        <p:spPr>
          <a:xfrm>
            <a:off x="675108" y="5293992"/>
            <a:ext cx="5420892" cy="372979"/>
          </a:xfrm>
          <a:prstGeom prst="fram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テキスト ボックス 5">
            <a:extLst>
              <a:ext uri="{FF2B5EF4-FFF2-40B4-BE49-F238E27FC236}">
                <a16:creationId xmlns:a16="http://schemas.microsoft.com/office/drawing/2014/main" id="{C181EB50-7DB4-1296-34DD-355663888AC8}"/>
              </a:ext>
            </a:extLst>
          </p:cNvPr>
          <p:cNvSpPr txBox="1"/>
          <p:nvPr/>
        </p:nvSpPr>
        <p:spPr>
          <a:xfrm>
            <a:off x="1414867" y="2323433"/>
            <a:ext cx="3941374" cy="307777"/>
          </a:xfrm>
          <a:prstGeom prst="rect">
            <a:avLst/>
          </a:prstGeom>
          <a:noFill/>
        </p:spPr>
        <p:txBody>
          <a:bodyPr wrap="square" rtlCol="0">
            <a:spAutoFit/>
          </a:bodyPr>
          <a:lstStyle/>
          <a:p>
            <a:pPr algn="ctr"/>
            <a:r>
              <a:rPr kumimoji="1" lang="ja-JP" altLang="en-US" sz="1400" dirty="0"/>
              <a:t>表</a:t>
            </a:r>
            <a:r>
              <a:rPr kumimoji="1" lang="en-US" altLang="ja-JP" sz="1400" dirty="0"/>
              <a:t>1</a:t>
            </a:r>
            <a:r>
              <a:rPr kumimoji="1" lang="ja-JP" altLang="en-US" sz="1400" dirty="0"/>
              <a:t>　学習手法別誤差比較</a:t>
            </a:r>
          </a:p>
        </p:txBody>
      </p:sp>
    </p:spTree>
    <p:extLst>
      <p:ext uri="{BB962C8B-B14F-4D97-AF65-F5344CB8AC3E}">
        <p14:creationId xmlns:p14="http://schemas.microsoft.com/office/powerpoint/2010/main" val="1069463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p:txBody>
          <a:bodyPr/>
          <a:lstStyle/>
          <a:p>
            <a:fld id="{A65A5C87-DF58-40C8-B092-1DE63DB4547E}" type="slidenum">
              <a:rPr lang="en-US" altLang="ja-JP" noProof="0" smtClean="0"/>
              <a:pPr/>
              <a:t>3</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426204"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1</a:t>
            </a:r>
            <a:r>
              <a:rPr kumimoji="1" lang="ja-JP" altLang="en-US" sz="3200">
                <a:solidFill>
                  <a:srgbClr val="2F7C75"/>
                </a:solidFill>
              </a:rPr>
              <a:t>　テレビ番組の視聴率を分析し、特徴を可視化する</a:t>
            </a:r>
          </a:p>
        </p:txBody>
      </p:sp>
      <p:sp>
        <p:nvSpPr>
          <p:cNvPr id="10" name="正方形/長方形 9">
            <a:extLst>
              <a:ext uri="{FF2B5EF4-FFF2-40B4-BE49-F238E27FC236}">
                <a16:creationId xmlns:a16="http://schemas.microsoft.com/office/drawing/2014/main" id="{BB4A5F3C-2966-A939-1FEB-9595009E3BBA}"/>
              </a:ext>
            </a:extLst>
          </p:cNvPr>
          <p:cNvSpPr/>
          <p:nvPr/>
        </p:nvSpPr>
        <p:spPr>
          <a:xfrm>
            <a:off x="1321279" y="2012887"/>
            <a:ext cx="9549442" cy="18830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rgbClr val="2F7C75"/>
                </a:solidFill>
              </a:rPr>
              <a:t>ゴールデンタイム</a:t>
            </a:r>
            <a:r>
              <a:rPr kumimoji="1" lang="en-US" altLang="ja-JP" sz="2400">
                <a:solidFill>
                  <a:srgbClr val="2F7C75"/>
                </a:solidFill>
              </a:rPr>
              <a:t>(19</a:t>
            </a:r>
            <a:r>
              <a:rPr kumimoji="1" lang="ja-JP" altLang="en-US" sz="2400">
                <a:solidFill>
                  <a:srgbClr val="2F7C75"/>
                </a:solidFill>
              </a:rPr>
              <a:t>時台</a:t>
            </a:r>
            <a:r>
              <a:rPr kumimoji="1" lang="en-US" altLang="ja-JP" sz="2400">
                <a:solidFill>
                  <a:srgbClr val="2F7C75"/>
                </a:solidFill>
              </a:rPr>
              <a:t>-22</a:t>
            </a:r>
            <a:r>
              <a:rPr kumimoji="1" lang="ja-JP" altLang="en-US" sz="2400">
                <a:solidFill>
                  <a:srgbClr val="2F7C75"/>
                </a:solidFill>
              </a:rPr>
              <a:t>時台</a:t>
            </a:r>
            <a:r>
              <a:rPr kumimoji="1" lang="en-US" altLang="ja-JP" sz="2400">
                <a:solidFill>
                  <a:srgbClr val="2F7C75"/>
                </a:solidFill>
              </a:rPr>
              <a:t>)</a:t>
            </a:r>
            <a:r>
              <a:rPr kumimoji="1" lang="ja-JP" altLang="en-US" sz="2400">
                <a:solidFill>
                  <a:srgbClr val="2F7C75"/>
                </a:solidFill>
              </a:rPr>
              <a:t>は</a:t>
            </a:r>
            <a:r>
              <a:rPr kumimoji="1" lang="ja-JP" altLang="en-US" sz="2400">
                <a:solidFill>
                  <a:srgbClr val="C00000"/>
                </a:solidFill>
              </a:rPr>
              <a:t>視聴率平均が高く、分散や</a:t>
            </a:r>
            <a:r>
              <a:rPr kumimoji="1" lang="en-US" altLang="ja-JP" sz="2400">
                <a:solidFill>
                  <a:srgbClr val="C00000"/>
                </a:solidFill>
              </a:rPr>
              <a:t>CV</a:t>
            </a:r>
            <a:r>
              <a:rPr kumimoji="1" lang="ja-JP" altLang="en-US" sz="2400">
                <a:solidFill>
                  <a:srgbClr val="C00000"/>
                </a:solidFill>
              </a:rPr>
              <a:t>は小さい</a:t>
            </a:r>
            <a:endParaRPr kumimoji="1" lang="en-US" altLang="ja-JP" sz="2400">
              <a:solidFill>
                <a:srgbClr val="C00000"/>
              </a:solidFill>
            </a:endParaRPr>
          </a:p>
        </p:txBody>
      </p:sp>
      <p:sp>
        <p:nvSpPr>
          <p:cNvPr id="11" name="テキスト ボックス 10">
            <a:extLst>
              <a:ext uri="{FF2B5EF4-FFF2-40B4-BE49-F238E27FC236}">
                <a16:creationId xmlns:a16="http://schemas.microsoft.com/office/drawing/2014/main" id="{2F5F72E7-C427-66E3-C920-F4E0917BC047}"/>
              </a:ext>
            </a:extLst>
          </p:cNvPr>
          <p:cNvSpPr txBox="1"/>
          <p:nvPr/>
        </p:nvSpPr>
        <p:spPr>
          <a:xfrm>
            <a:off x="1321279" y="1489667"/>
            <a:ext cx="6096000" cy="523220"/>
          </a:xfrm>
          <a:prstGeom prst="rect">
            <a:avLst/>
          </a:prstGeom>
          <a:noFill/>
        </p:spPr>
        <p:txBody>
          <a:bodyPr wrap="square">
            <a:spAutoFit/>
          </a:bodyPr>
          <a:lstStyle/>
          <a:p>
            <a:r>
              <a:rPr kumimoji="1" lang="ja-JP" altLang="en-US" sz="2800">
                <a:solidFill>
                  <a:srgbClr val="2F7C75"/>
                </a:solidFill>
              </a:rPr>
              <a:t>仮説</a:t>
            </a:r>
            <a:endParaRPr kumimoji="1" lang="en-US" altLang="ja-JP" sz="2800">
              <a:solidFill>
                <a:srgbClr val="2F7C75"/>
              </a:solidFill>
            </a:endParaRPr>
          </a:p>
        </p:txBody>
      </p:sp>
      <p:sp>
        <p:nvSpPr>
          <p:cNvPr id="12" name="正方形/長方形 11">
            <a:extLst>
              <a:ext uri="{FF2B5EF4-FFF2-40B4-BE49-F238E27FC236}">
                <a16:creationId xmlns:a16="http://schemas.microsoft.com/office/drawing/2014/main" id="{AC3A3B38-034B-7487-6994-D68DDEE6D057}"/>
              </a:ext>
            </a:extLst>
          </p:cNvPr>
          <p:cNvSpPr/>
          <p:nvPr/>
        </p:nvSpPr>
        <p:spPr>
          <a:xfrm>
            <a:off x="1321279" y="4100858"/>
            <a:ext cx="9549442" cy="11090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rgbClr val="2F7C75"/>
                </a:solidFill>
              </a:rPr>
              <a:t>多くの人がこの時間にテレビを見ているため、視聴者数が安定していると予想</a:t>
            </a:r>
            <a:endParaRPr kumimoji="1" lang="en-US" altLang="ja-JP" sz="2400">
              <a:solidFill>
                <a:srgbClr val="2F7C75"/>
              </a:solidFill>
            </a:endParaRPr>
          </a:p>
        </p:txBody>
      </p:sp>
    </p:spTree>
    <p:extLst>
      <p:ext uri="{BB962C8B-B14F-4D97-AF65-F5344CB8AC3E}">
        <p14:creationId xmlns:p14="http://schemas.microsoft.com/office/powerpoint/2010/main" val="568024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descr="テーブル が含まれている画像&#10;&#10;自動的に生成された説明">
            <a:extLst>
              <a:ext uri="{FF2B5EF4-FFF2-40B4-BE49-F238E27FC236}">
                <a16:creationId xmlns:a16="http://schemas.microsoft.com/office/drawing/2014/main" id="{67ECA861-7E05-F18A-E986-658F10DAA7FF}"/>
              </a:ext>
            </a:extLst>
          </p:cNvPr>
          <p:cNvPicPr>
            <a:picLocks noChangeAspect="1"/>
          </p:cNvPicPr>
          <p:nvPr/>
        </p:nvPicPr>
        <p:blipFill>
          <a:blip r:embed="rId3"/>
          <a:stretch>
            <a:fillRect/>
          </a:stretch>
        </p:blipFill>
        <p:spPr>
          <a:xfrm>
            <a:off x="752400" y="1177200"/>
            <a:ext cx="4675076" cy="2523600"/>
          </a:xfrm>
          <a:prstGeom prst="rect">
            <a:avLst/>
          </a:prstGeom>
        </p:spPr>
      </p:pic>
      <p:pic>
        <p:nvPicPr>
          <p:cNvPr id="12" name="図 11" descr="テーブル が含まれている画像&#10;&#10;自動的に生成された説明">
            <a:extLst>
              <a:ext uri="{FF2B5EF4-FFF2-40B4-BE49-F238E27FC236}">
                <a16:creationId xmlns:a16="http://schemas.microsoft.com/office/drawing/2014/main" id="{53340031-ED0D-6D9B-5133-FF3AEE4BCFCA}"/>
              </a:ext>
            </a:extLst>
          </p:cNvPr>
          <p:cNvPicPr>
            <a:picLocks noChangeAspect="1"/>
          </p:cNvPicPr>
          <p:nvPr/>
        </p:nvPicPr>
        <p:blipFill>
          <a:blip r:embed="rId4"/>
          <a:stretch>
            <a:fillRect/>
          </a:stretch>
        </p:blipFill>
        <p:spPr>
          <a:xfrm>
            <a:off x="3700800" y="3690000"/>
            <a:ext cx="4794305" cy="2556000"/>
          </a:xfrm>
          <a:prstGeom prst="rect">
            <a:avLst/>
          </a:prstGeom>
        </p:spPr>
      </p:pic>
      <p:pic>
        <p:nvPicPr>
          <p:cNvPr id="10" name="図 9" descr="テーブル&#10;&#10;自動的に生成された説明">
            <a:extLst>
              <a:ext uri="{FF2B5EF4-FFF2-40B4-BE49-F238E27FC236}">
                <a16:creationId xmlns:a16="http://schemas.microsoft.com/office/drawing/2014/main" id="{CEDF8A8F-DBD0-EA0C-8368-DF45089C7BA5}"/>
              </a:ext>
            </a:extLst>
          </p:cNvPr>
          <p:cNvPicPr>
            <a:picLocks noChangeAspect="1"/>
          </p:cNvPicPr>
          <p:nvPr/>
        </p:nvPicPr>
        <p:blipFill>
          <a:blip r:embed="rId5"/>
          <a:stretch>
            <a:fillRect/>
          </a:stretch>
        </p:blipFill>
        <p:spPr>
          <a:xfrm>
            <a:off x="6649200" y="1177200"/>
            <a:ext cx="4798283" cy="2556000"/>
          </a:xfrm>
          <a:prstGeom prst="rect">
            <a:avLst/>
          </a:prstGeom>
        </p:spPr>
      </p:pic>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p:txBody>
          <a:bodyPr/>
          <a:lstStyle/>
          <a:p>
            <a:fld id="{A65A5C87-DF58-40C8-B092-1DE63DB4547E}" type="slidenum">
              <a:rPr lang="en-US" altLang="ja-JP" noProof="0" smtClean="0"/>
              <a:pPr/>
              <a:t>4</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426204"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1</a:t>
            </a:r>
            <a:r>
              <a:rPr kumimoji="1" lang="ja-JP" altLang="en-US" sz="3200">
                <a:solidFill>
                  <a:srgbClr val="2F7C75"/>
                </a:solidFill>
              </a:rPr>
              <a:t>　テレビ番組の視聴率を分析し、特徴を可視化する</a:t>
            </a:r>
          </a:p>
        </p:txBody>
      </p:sp>
      <p:sp>
        <p:nvSpPr>
          <p:cNvPr id="6" name="テキスト ボックス 5">
            <a:extLst>
              <a:ext uri="{FF2B5EF4-FFF2-40B4-BE49-F238E27FC236}">
                <a16:creationId xmlns:a16="http://schemas.microsoft.com/office/drawing/2014/main" id="{6087ADB5-A185-C9DB-9FBA-8B29E373043C}"/>
              </a:ext>
            </a:extLst>
          </p:cNvPr>
          <p:cNvSpPr txBox="1"/>
          <p:nvPr/>
        </p:nvSpPr>
        <p:spPr>
          <a:xfrm>
            <a:off x="1800000" y="3693104"/>
            <a:ext cx="1800000" cy="369332"/>
          </a:xfrm>
          <a:prstGeom prst="rect">
            <a:avLst/>
          </a:prstGeom>
          <a:noFill/>
        </p:spPr>
        <p:txBody>
          <a:bodyPr wrap="square" rtlCol="0">
            <a:spAutoFit/>
          </a:bodyPr>
          <a:lstStyle/>
          <a:p>
            <a:pPr algn="ctr"/>
            <a:r>
              <a:rPr kumimoji="1" lang="ja-JP" altLang="en-US"/>
              <a:t>図</a:t>
            </a:r>
            <a:r>
              <a:rPr kumimoji="1" lang="en-US" altLang="ja-JP"/>
              <a:t>1 NHK</a:t>
            </a:r>
            <a:r>
              <a:rPr kumimoji="1" lang="ja-JP" altLang="en-US"/>
              <a:t>平均</a:t>
            </a:r>
            <a:r>
              <a:rPr kumimoji="1" lang="en-US" altLang="ja-JP"/>
              <a:t> </a:t>
            </a:r>
            <a:endParaRPr kumimoji="1" lang="ja-JP" altLang="en-US"/>
          </a:p>
        </p:txBody>
      </p:sp>
      <p:sp>
        <p:nvSpPr>
          <p:cNvPr id="7" name="テキスト ボックス 6">
            <a:extLst>
              <a:ext uri="{FF2B5EF4-FFF2-40B4-BE49-F238E27FC236}">
                <a16:creationId xmlns:a16="http://schemas.microsoft.com/office/drawing/2014/main" id="{AA23B8A4-78F1-7793-8A51-896215BD4CF6}"/>
              </a:ext>
            </a:extLst>
          </p:cNvPr>
          <p:cNvSpPr txBox="1"/>
          <p:nvPr/>
        </p:nvSpPr>
        <p:spPr>
          <a:xfrm>
            <a:off x="8232058" y="3694601"/>
            <a:ext cx="1963994" cy="369332"/>
          </a:xfrm>
          <a:prstGeom prst="rect">
            <a:avLst/>
          </a:prstGeom>
          <a:noFill/>
        </p:spPr>
        <p:txBody>
          <a:bodyPr wrap="square" rtlCol="0">
            <a:spAutoFit/>
          </a:bodyPr>
          <a:lstStyle/>
          <a:p>
            <a:pPr algn="ctr"/>
            <a:r>
              <a:rPr kumimoji="1" lang="ja-JP" altLang="en-US"/>
              <a:t>図</a:t>
            </a:r>
            <a:r>
              <a:rPr kumimoji="1" lang="en-US" altLang="ja-JP"/>
              <a:t>2 NHK</a:t>
            </a:r>
            <a:r>
              <a:rPr kumimoji="1" lang="ja-JP" altLang="en-US"/>
              <a:t>分散</a:t>
            </a:r>
          </a:p>
        </p:txBody>
      </p:sp>
      <p:sp>
        <p:nvSpPr>
          <p:cNvPr id="8" name="テキスト ボックス 7">
            <a:extLst>
              <a:ext uri="{FF2B5EF4-FFF2-40B4-BE49-F238E27FC236}">
                <a16:creationId xmlns:a16="http://schemas.microsoft.com/office/drawing/2014/main" id="{B392AF81-2B74-D164-506E-0A5E060AF54D}"/>
              </a:ext>
            </a:extLst>
          </p:cNvPr>
          <p:cNvSpPr txBox="1"/>
          <p:nvPr/>
        </p:nvSpPr>
        <p:spPr>
          <a:xfrm>
            <a:off x="5005517" y="6116509"/>
            <a:ext cx="2180966" cy="369332"/>
          </a:xfrm>
          <a:prstGeom prst="rect">
            <a:avLst/>
          </a:prstGeom>
          <a:noFill/>
        </p:spPr>
        <p:txBody>
          <a:bodyPr wrap="square" rtlCol="0">
            <a:spAutoFit/>
          </a:bodyPr>
          <a:lstStyle/>
          <a:p>
            <a:pPr algn="ctr"/>
            <a:r>
              <a:rPr kumimoji="1" lang="ja-JP" altLang="en-US"/>
              <a:t>図</a:t>
            </a:r>
            <a:r>
              <a:rPr kumimoji="1" lang="en-US" altLang="ja-JP"/>
              <a:t>3</a:t>
            </a:r>
            <a:r>
              <a:rPr kumimoji="1" lang="ja-JP" altLang="en-US"/>
              <a:t> </a:t>
            </a:r>
            <a:r>
              <a:rPr kumimoji="1" lang="en-US" altLang="ja-JP"/>
              <a:t>NHK</a:t>
            </a:r>
            <a:r>
              <a:rPr kumimoji="1" lang="ja-JP" altLang="en-US"/>
              <a:t>変動係数</a:t>
            </a:r>
            <a:r>
              <a:rPr kumimoji="1" lang="en-US" altLang="ja-JP"/>
              <a:t> </a:t>
            </a:r>
            <a:endParaRPr kumimoji="1" lang="ja-JP" altLang="en-US"/>
          </a:p>
        </p:txBody>
      </p:sp>
    </p:spTree>
    <p:extLst>
      <p:ext uri="{BB962C8B-B14F-4D97-AF65-F5344CB8AC3E}">
        <p14:creationId xmlns:p14="http://schemas.microsoft.com/office/powerpoint/2010/main" val="262704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descr="パソコンの画面&#10;&#10;低い精度で自動的に生成された説明">
            <a:extLst>
              <a:ext uri="{FF2B5EF4-FFF2-40B4-BE49-F238E27FC236}">
                <a16:creationId xmlns:a16="http://schemas.microsoft.com/office/drawing/2014/main" id="{3C8FC82B-E713-ACC1-CE05-03127FD2859C}"/>
              </a:ext>
            </a:extLst>
          </p:cNvPr>
          <p:cNvPicPr>
            <a:picLocks noChangeAspect="1"/>
          </p:cNvPicPr>
          <p:nvPr/>
        </p:nvPicPr>
        <p:blipFill>
          <a:blip r:embed="rId2"/>
          <a:stretch>
            <a:fillRect/>
          </a:stretch>
        </p:blipFill>
        <p:spPr>
          <a:xfrm>
            <a:off x="752400" y="1177200"/>
            <a:ext cx="4735098" cy="2556000"/>
          </a:xfrm>
          <a:prstGeom prst="rect">
            <a:avLst/>
          </a:prstGeom>
        </p:spPr>
      </p:pic>
      <p:pic>
        <p:nvPicPr>
          <p:cNvPr id="13" name="図 12" descr="テーブル&#10;&#10;低い精度で自動的に生成された説明">
            <a:extLst>
              <a:ext uri="{FF2B5EF4-FFF2-40B4-BE49-F238E27FC236}">
                <a16:creationId xmlns:a16="http://schemas.microsoft.com/office/drawing/2014/main" id="{A1C909E1-4F70-69B6-4BD7-8B2010B2727B}"/>
              </a:ext>
            </a:extLst>
          </p:cNvPr>
          <p:cNvPicPr>
            <a:picLocks noChangeAspect="1"/>
          </p:cNvPicPr>
          <p:nvPr/>
        </p:nvPicPr>
        <p:blipFill>
          <a:blip r:embed="rId3"/>
          <a:stretch>
            <a:fillRect/>
          </a:stretch>
        </p:blipFill>
        <p:spPr>
          <a:xfrm>
            <a:off x="3700800" y="3690000"/>
            <a:ext cx="4755315" cy="2556000"/>
          </a:xfrm>
          <a:prstGeom prst="rect">
            <a:avLst/>
          </a:prstGeom>
        </p:spPr>
      </p:pic>
      <p:pic>
        <p:nvPicPr>
          <p:cNvPr id="8" name="図 7" descr="テーブル&#10;&#10;自動的に生成された説明">
            <a:extLst>
              <a:ext uri="{FF2B5EF4-FFF2-40B4-BE49-F238E27FC236}">
                <a16:creationId xmlns:a16="http://schemas.microsoft.com/office/drawing/2014/main" id="{800474F5-0DDF-8CA6-C8C3-384EEA8B2BDF}"/>
              </a:ext>
            </a:extLst>
          </p:cNvPr>
          <p:cNvPicPr>
            <a:picLocks noChangeAspect="1"/>
          </p:cNvPicPr>
          <p:nvPr/>
        </p:nvPicPr>
        <p:blipFill>
          <a:blip r:embed="rId4"/>
          <a:stretch>
            <a:fillRect/>
          </a:stretch>
        </p:blipFill>
        <p:spPr>
          <a:xfrm>
            <a:off x="6649200" y="1177200"/>
            <a:ext cx="4736542" cy="2556000"/>
          </a:xfrm>
          <a:prstGeom prst="rect">
            <a:avLst/>
          </a:prstGeom>
        </p:spPr>
      </p:pic>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p:txBody>
          <a:bodyPr/>
          <a:lstStyle/>
          <a:p>
            <a:fld id="{A65A5C87-DF58-40C8-B092-1DE63DB4547E}" type="slidenum">
              <a:rPr lang="en-US" altLang="ja-JP" noProof="0" smtClean="0"/>
              <a:pPr/>
              <a:t>5</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426204"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1</a:t>
            </a:r>
            <a:r>
              <a:rPr kumimoji="1" lang="ja-JP" altLang="en-US" sz="3200">
                <a:solidFill>
                  <a:srgbClr val="2F7C75"/>
                </a:solidFill>
              </a:rPr>
              <a:t>　テレビ番組の視聴率を分析し、特徴を可視化する</a:t>
            </a:r>
          </a:p>
        </p:txBody>
      </p:sp>
      <p:sp>
        <p:nvSpPr>
          <p:cNvPr id="34" name="テキスト ボックス 33">
            <a:extLst>
              <a:ext uri="{FF2B5EF4-FFF2-40B4-BE49-F238E27FC236}">
                <a16:creationId xmlns:a16="http://schemas.microsoft.com/office/drawing/2014/main" id="{1A80FF58-5166-A6A4-9E23-B06B73135887}"/>
              </a:ext>
            </a:extLst>
          </p:cNvPr>
          <p:cNvSpPr txBox="1"/>
          <p:nvPr/>
        </p:nvSpPr>
        <p:spPr>
          <a:xfrm>
            <a:off x="1800000" y="3693104"/>
            <a:ext cx="1800000" cy="369332"/>
          </a:xfrm>
          <a:prstGeom prst="rect">
            <a:avLst/>
          </a:prstGeom>
          <a:noFill/>
        </p:spPr>
        <p:txBody>
          <a:bodyPr wrap="square" rtlCol="0">
            <a:spAutoFit/>
          </a:bodyPr>
          <a:lstStyle/>
          <a:p>
            <a:pPr algn="ctr"/>
            <a:r>
              <a:rPr kumimoji="1" lang="ja-JP" altLang="en-US"/>
              <a:t>図</a:t>
            </a:r>
            <a:r>
              <a:rPr kumimoji="1" lang="en-US" altLang="ja-JP"/>
              <a:t>4 NTV</a:t>
            </a:r>
            <a:r>
              <a:rPr kumimoji="1" lang="ja-JP" altLang="en-US"/>
              <a:t>平均</a:t>
            </a:r>
            <a:r>
              <a:rPr kumimoji="1" lang="en-US" altLang="ja-JP"/>
              <a:t> </a:t>
            </a:r>
            <a:endParaRPr kumimoji="1" lang="ja-JP" altLang="en-US"/>
          </a:p>
        </p:txBody>
      </p:sp>
      <p:sp>
        <p:nvSpPr>
          <p:cNvPr id="9" name="テキスト ボックス 8">
            <a:extLst>
              <a:ext uri="{FF2B5EF4-FFF2-40B4-BE49-F238E27FC236}">
                <a16:creationId xmlns:a16="http://schemas.microsoft.com/office/drawing/2014/main" id="{CE15D75F-CA81-49DF-C15E-D32CD032D306}"/>
              </a:ext>
            </a:extLst>
          </p:cNvPr>
          <p:cNvSpPr txBox="1"/>
          <p:nvPr/>
        </p:nvSpPr>
        <p:spPr>
          <a:xfrm>
            <a:off x="8232058" y="3694601"/>
            <a:ext cx="1963994" cy="369332"/>
          </a:xfrm>
          <a:prstGeom prst="rect">
            <a:avLst/>
          </a:prstGeom>
          <a:noFill/>
        </p:spPr>
        <p:txBody>
          <a:bodyPr wrap="square" rtlCol="0">
            <a:spAutoFit/>
          </a:bodyPr>
          <a:lstStyle/>
          <a:p>
            <a:pPr algn="ctr"/>
            <a:r>
              <a:rPr kumimoji="1" lang="ja-JP" altLang="en-US"/>
              <a:t>図</a:t>
            </a:r>
            <a:r>
              <a:rPr kumimoji="1" lang="en-US" altLang="ja-JP"/>
              <a:t>5 NTV</a:t>
            </a:r>
            <a:r>
              <a:rPr kumimoji="1" lang="ja-JP" altLang="en-US"/>
              <a:t>分散</a:t>
            </a:r>
          </a:p>
        </p:txBody>
      </p:sp>
      <p:sp>
        <p:nvSpPr>
          <p:cNvPr id="14" name="テキスト ボックス 13">
            <a:extLst>
              <a:ext uri="{FF2B5EF4-FFF2-40B4-BE49-F238E27FC236}">
                <a16:creationId xmlns:a16="http://schemas.microsoft.com/office/drawing/2014/main" id="{9D2E32F8-1177-6A19-E331-194B101062FA}"/>
              </a:ext>
            </a:extLst>
          </p:cNvPr>
          <p:cNvSpPr txBox="1"/>
          <p:nvPr/>
        </p:nvSpPr>
        <p:spPr>
          <a:xfrm>
            <a:off x="5005517" y="6116509"/>
            <a:ext cx="2180966" cy="369332"/>
          </a:xfrm>
          <a:prstGeom prst="rect">
            <a:avLst/>
          </a:prstGeom>
          <a:noFill/>
        </p:spPr>
        <p:txBody>
          <a:bodyPr wrap="square" rtlCol="0">
            <a:spAutoFit/>
          </a:bodyPr>
          <a:lstStyle/>
          <a:p>
            <a:pPr algn="ctr"/>
            <a:r>
              <a:rPr kumimoji="1" lang="ja-JP" altLang="en-US"/>
              <a:t>図</a:t>
            </a:r>
            <a:r>
              <a:rPr kumimoji="1" lang="en-US" altLang="ja-JP"/>
              <a:t>6</a:t>
            </a:r>
            <a:r>
              <a:rPr kumimoji="1" lang="ja-JP" altLang="en-US"/>
              <a:t> </a:t>
            </a:r>
            <a:r>
              <a:rPr kumimoji="1" lang="en-US" altLang="ja-JP"/>
              <a:t>NTV</a:t>
            </a:r>
            <a:r>
              <a:rPr kumimoji="1" lang="ja-JP" altLang="en-US"/>
              <a:t>変動係数</a:t>
            </a:r>
            <a:r>
              <a:rPr kumimoji="1" lang="en-US" altLang="ja-JP"/>
              <a:t> </a:t>
            </a:r>
            <a:endParaRPr kumimoji="1" lang="ja-JP" altLang="en-US"/>
          </a:p>
        </p:txBody>
      </p:sp>
    </p:spTree>
    <p:extLst>
      <p:ext uri="{BB962C8B-B14F-4D97-AF65-F5344CB8AC3E}">
        <p14:creationId xmlns:p14="http://schemas.microsoft.com/office/powerpoint/2010/main" val="2034396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テーブル&#10;&#10;中程度の精度で自動的に生成された説明">
            <a:extLst>
              <a:ext uri="{FF2B5EF4-FFF2-40B4-BE49-F238E27FC236}">
                <a16:creationId xmlns:a16="http://schemas.microsoft.com/office/drawing/2014/main" id="{D1F756B0-FDB9-213F-5BC4-66A4B6BB8086}"/>
              </a:ext>
            </a:extLst>
          </p:cNvPr>
          <p:cNvPicPr>
            <a:picLocks noChangeAspect="1"/>
          </p:cNvPicPr>
          <p:nvPr/>
        </p:nvPicPr>
        <p:blipFill>
          <a:blip r:embed="rId2"/>
          <a:stretch>
            <a:fillRect/>
          </a:stretch>
        </p:blipFill>
        <p:spPr>
          <a:xfrm>
            <a:off x="3700800" y="3690000"/>
            <a:ext cx="4755600" cy="2556153"/>
          </a:xfrm>
          <a:prstGeom prst="rect">
            <a:avLst/>
          </a:prstGeom>
        </p:spPr>
      </p:pic>
      <p:pic>
        <p:nvPicPr>
          <p:cNvPr id="17" name="図 16" descr="テーブル&#10;&#10;中程度の精度で自動的に生成された説明">
            <a:extLst>
              <a:ext uri="{FF2B5EF4-FFF2-40B4-BE49-F238E27FC236}">
                <a16:creationId xmlns:a16="http://schemas.microsoft.com/office/drawing/2014/main" id="{79E8979F-C392-F63A-42A7-6CCCD9618B1E}"/>
              </a:ext>
            </a:extLst>
          </p:cNvPr>
          <p:cNvPicPr>
            <a:picLocks noChangeAspect="1"/>
          </p:cNvPicPr>
          <p:nvPr/>
        </p:nvPicPr>
        <p:blipFill>
          <a:blip r:embed="rId3"/>
          <a:stretch>
            <a:fillRect/>
          </a:stretch>
        </p:blipFill>
        <p:spPr>
          <a:xfrm>
            <a:off x="6649200" y="1177200"/>
            <a:ext cx="4736542" cy="2556000"/>
          </a:xfrm>
          <a:prstGeom prst="rect">
            <a:avLst/>
          </a:prstGeom>
        </p:spPr>
      </p:pic>
      <p:pic>
        <p:nvPicPr>
          <p:cNvPr id="16" name="図 15" descr="テーブル が含まれている画像&#10;&#10;自動的に生成された説明">
            <a:extLst>
              <a:ext uri="{FF2B5EF4-FFF2-40B4-BE49-F238E27FC236}">
                <a16:creationId xmlns:a16="http://schemas.microsoft.com/office/drawing/2014/main" id="{A0380FA3-9A83-B900-E5B8-233F910130A4}"/>
              </a:ext>
            </a:extLst>
          </p:cNvPr>
          <p:cNvPicPr>
            <a:picLocks noChangeAspect="1"/>
          </p:cNvPicPr>
          <p:nvPr/>
        </p:nvPicPr>
        <p:blipFill>
          <a:blip r:embed="rId4"/>
          <a:stretch>
            <a:fillRect/>
          </a:stretch>
        </p:blipFill>
        <p:spPr>
          <a:xfrm>
            <a:off x="752400" y="1177200"/>
            <a:ext cx="4735098" cy="2556000"/>
          </a:xfrm>
          <a:prstGeom prst="rect">
            <a:avLst/>
          </a:prstGeom>
        </p:spPr>
      </p:pic>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p:txBody>
          <a:bodyPr/>
          <a:lstStyle/>
          <a:p>
            <a:fld id="{A65A5C87-DF58-40C8-B092-1DE63DB4547E}" type="slidenum">
              <a:rPr lang="en-US" altLang="ja-JP" noProof="0" smtClean="0"/>
              <a:pPr/>
              <a:t>6</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426204"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1</a:t>
            </a:r>
            <a:r>
              <a:rPr kumimoji="1" lang="ja-JP" altLang="en-US" sz="3200">
                <a:solidFill>
                  <a:srgbClr val="2F7C75"/>
                </a:solidFill>
              </a:rPr>
              <a:t>　テレビ番組の視聴率を分析し、特徴を可視化する</a:t>
            </a:r>
          </a:p>
        </p:txBody>
      </p:sp>
      <p:sp>
        <p:nvSpPr>
          <p:cNvPr id="11" name="テキスト ボックス 10">
            <a:extLst>
              <a:ext uri="{FF2B5EF4-FFF2-40B4-BE49-F238E27FC236}">
                <a16:creationId xmlns:a16="http://schemas.microsoft.com/office/drawing/2014/main" id="{37703C5F-BEF2-52CC-2360-0FAA4B6BD847}"/>
              </a:ext>
            </a:extLst>
          </p:cNvPr>
          <p:cNvSpPr txBox="1"/>
          <p:nvPr/>
        </p:nvSpPr>
        <p:spPr>
          <a:xfrm>
            <a:off x="1800000" y="3693104"/>
            <a:ext cx="1800000" cy="369332"/>
          </a:xfrm>
          <a:prstGeom prst="rect">
            <a:avLst/>
          </a:prstGeom>
          <a:noFill/>
        </p:spPr>
        <p:txBody>
          <a:bodyPr wrap="square" rtlCol="0">
            <a:spAutoFit/>
          </a:bodyPr>
          <a:lstStyle/>
          <a:p>
            <a:pPr algn="ctr"/>
            <a:r>
              <a:rPr kumimoji="1" lang="ja-JP" altLang="en-US"/>
              <a:t>図</a:t>
            </a:r>
            <a:r>
              <a:rPr kumimoji="1" lang="en-US" altLang="ja-JP"/>
              <a:t>7 TBS</a:t>
            </a:r>
            <a:r>
              <a:rPr kumimoji="1" lang="ja-JP" altLang="en-US"/>
              <a:t>平均</a:t>
            </a:r>
          </a:p>
        </p:txBody>
      </p:sp>
      <p:sp>
        <p:nvSpPr>
          <p:cNvPr id="13" name="テキスト ボックス 12">
            <a:extLst>
              <a:ext uri="{FF2B5EF4-FFF2-40B4-BE49-F238E27FC236}">
                <a16:creationId xmlns:a16="http://schemas.microsoft.com/office/drawing/2014/main" id="{B4969312-ED48-1F21-7CEE-FC1C47399F0E}"/>
              </a:ext>
            </a:extLst>
          </p:cNvPr>
          <p:cNvSpPr txBox="1"/>
          <p:nvPr/>
        </p:nvSpPr>
        <p:spPr>
          <a:xfrm>
            <a:off x="8232058" y="3694601"/>
            <a:ext cx="1963994" cy="369332"/>
          </a:xfrm>
          <a:prstGeom prst="rect">
            <a:avLst/>
          </a:prstGeom>
          <a:noFill/>
        </p:spPr>
        <p:txBody>
          <a:bodyPr wrap="square" rtlCol="0">
            <a:spAutoFit/>
          </a:bodyPr>
          <a:lstStyle/>
          <a:p>
            <a:pPr algn="ctr"/>
            <a:r>
              <a:rPr kumimoji="1" lang="ja-JP" altLang="en-US"/>
              <a:t>図</a:t>
            </a:r>
            <a:r>
              <a:rPr kumimoji="1" lang="en-US" altLang="ja-JP"/>
              <a:t>8 TBS</a:t>
            </a:r>
            <a:r>
              <a:rPr kumimoji="1" lang="ja-JP" altLang="en-US"/>
              <a:t>分散</a:t>
            </a:r>
          </a:p>
        </p:txBody>
      </p:sp>
      <p:sp>
        <p:nvSpPr>
          <p:cNvPr id="18" name="テキスト ボックス 17">
            <a:extLst>
              <a:ext uri="{FF2B5EF4-FFF2-40B4-BE49-F238E27FC236}">
                <a16:creationId xmlns:a16="http://schemas.microsoft.com/office/drawing/2014/main" id="{90E88AE1-C13E-B519-BFB6-677D6EA36D9D}"/>
              </a:ext>
            </a:extLst>
          </p:cNvPr>
          <p:cNvSpPr txBox="1"/>
          <p:nvPr/>
        </p:nvSpPr>
        <p:spPr>
          <a:xfrm>
            <a:off x="5005517" y="6116509"/>
            <a:ext cx="2180966" cy="369332"/>
          </a:xfrm>
          <a:prstGeom prst="rect">
            <a:avLst/>
          </a:prstGeom>
          <a:noFill/>
        </p:spPr>
        <p:txBody>
          <a:bodyPr wrap="square" rtlCol="0">
            <a:spAutoFit/>
          </a:bodyPr>
          <a:lstStyle/>
          <a:p>
            <a:pPr algn="ctr"/>
            <a:r>
              <a:rPr kumimoji="1" lang="ja-JP" altLang="en-US"/>
              <a:t>図</a:t>
            </a:r>
            <a:r>
              <a:rPr kumimoji="1" lang="en-US" altLang="ja-JP"/>
              <a:t>9</a:t>
            </a:r>
            <a:r>
              <a:rPr kumimoji="1" lang="ja-JP" altLang="en-US"/>
              <a:t> </a:t>
            </a:r>
            <a:r>
              <a:rPr kumimoji="1" lang="en-US" altLang="ja-JP"/>
              <a:t>TBS</a:t>
            </a:r>
            <a:r>
              <a:rPr kumimoji="1" lang="ja-JP" altLang="en-US"/>
              <a:t>変動係数</a:t>
            </a:r>
            <a:r>
              <a:rPr kumimoji="1" lang="en-US" altLang="ja-JP"/>
              <a:t> </a:t>
            </a:r>
            <a:endParaRPr kumimoji="1" lang="ja-JP" altLang="en-US"/>
          </a:p>
        </p:txBody>
      </p:sp>
    </p:spTree>
    <p:extLst>
      <p:ext uri="{BB962C8B-B14F-4D97-AF65-F5344CB8AC3E}">
        <p14:creationId xmlns:p14="http://schemas.microsoft.com/office/powerpoint/2010/main" val="189318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descr="テーブル が含まれている画像&#10;&#10;自動的に生成された説明">
            <a:extLst>
              <a:ext uri="{FF2B5EF4-FFF2-40B4-BE49-F238E27FC236}">
                <a16:creationId xmlns:a16="http://schemas.microsoft.com/office/drawing/2014/main" id="{0F851495-CFE8-0D6B-A2D1-6C9FC6B7A557}"/>
              </a:ext>
            </a:extLst>
          </p:cNvPr>
          <p:cNvPicPr>
            <a:picLocks noChangeAspect="1"/>
          </p:cNvPicPr>
          <p:nvPr/>
        </p:nvPicPr>
        <p:blipFill>
          <a:blip r:embed="rId2"/>
          <a:stretch>
            <a:fillRect/>
          </a:stretch>
        </p:blipFill>
        <p:spPr>
          <a:xfrm>
            <a:off x="6649200" y="1177200"/>
            <a:ext cx="4755315" cy="2556000"/>
          </a:xfrm>
          <a:prstGeom prst="rect">
            <a:avLst/>
          </a:prstGeom>
        </p:spPr>
      </p:pic>
      <p:pic>
        <p:nvPicPr>
          <p:cNvPr id="9" name="図 8" descr="テーブル&#10;&#10;自動的に生成された説明">
            <a:extLst>
              <a:ext uri="{FF2B5EF4-FFF2-40B4-BE49-F238E27FC236}">
                <a16:creationId xmlns:a16="http://schemas.microsoft.com/office/drawing/2014/main" id="{66520017-7CFF-029B-421F-A3698884B614}"/>
              </a:ext>
            </a:extLst>
          </p:cNvPr>
          <p:cNvPicPr>
            <a:picLocks noChangeAspect="1"/>
          </p:cNvPicPr>
          <p:nvPr/>
        </p:nvPicPr>
        <p:blipFill>
          <a:blip r:embed="rId3"/>
          <a:stretch>
            <a:fillRect/>
          </a:stretch>
        </p:blipFill>
        <p:spPr>
          <a:xfrm>
            <a:off x="3700800" y="3690000"/>
            <a:ext cx="4755315" cy="2556000"/>
          </a:xfrm>
          <a:prstGeom prst="rect">
            <a:avLst/>
          </a:prstGeom>
        </p:spPr>
      </p:pic>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p:txBody>
          <a:bodyPr/>
          <a:lstStyle/>
          <a:p>
            <a:fld id="{A65A5C87-DF58-40C8-B092-1DE63DB4547E}" type="slidenum">
              <a:rPr lang="en-US" altLang="ja-JP" noProof="0" smtClean="0"/>
              <a:pPr/>
              <a:t>7</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426204"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1</a:t>
            </a:r>
            <a:r>
              <a:rPr kumimoji="1" lang="ja-JP" altLang="en-US" sz="3200">
                <a:solidFill>
                  <a:srgbClr val="2F7C75"/>
                </a:solidFill>
              </a:rPr>
              <a:t>　テレビ番組の視聴率を分析し、特徴を可視化する</a:t>
            </a:r>
          </a:p>
        </p:txBody>
      </p:sp>
      <p:sp>
        <p:nvSpPr>
          <p:cNvPr id="14" name="テキスト ボックス 13">
            <a:extLst>
              <a:ext uri="{FF2B5EF4-FFF2-40B4-BE49-F238E27FC236}">
                <a16:creationId xmlns:a16="http://schemas.microsoft.com/office/drawing/2014/main" id="{A33FB95B-55A8-24D4-E58D-1A4380E8F95D}"/>
              </a:ext>
            </a:extLst>
          </p:cNvPr>
          <p:cNvSpPr txBox="1"/>
          <p:nvPr/>
        </p:nvSpPr>
        <p:spPr>
          <a:xfrm>
            <a:off x="1800000" y="3693104"/>
            <a:ext cx="1800000" cy="369332"/>
          </a:xfrm>
          <a:prstGeom prst="rect">
            <a:avLst/>
          </a:prstGeom>
          <a:noFill/>
        </p:spPr>
        <p:txBody>
          <a:bodyPr wrap="square" rtlCol="0">
            <a:spAutoFit/>
          </a:bodyPr>
          <a:lstStyle/>
          <a:p>
            <a:pPr algn="ctr"/>
            <a:r>
              <a:rPr kumimoji="1" lang="ja-JP" altLang="en-US"/>
              <a:t>図</a:t>
            </a:r>
            <a:r>
              <a:rPr kumimoji="1" lang="en-US" altLang="ja-JP"/>
              <a:t>10 TX</a:t>
            </a:r>
            <a:r>
              <a:rPr kumimoji="1" lang="ja-JP" altLang="en-US"/>
              <a:t>平均</a:t>
            </a:r>
          </a:p>
        </p:txBody>
      </p:sp>
      <p:pic>
        <p:nvPicPr>
          <p:cNvPr id="10" name="図 9" descr="テーブル が含まれている画像&#10;&#10;自動的に生成された説明">
            <a:extLst>
              <a:ext uri="{FF2B5EF4-FFF2-40B4-BE49-F238E27FC236}">
                <a16:creationId xmlns:a16="http://schemas.microsoft.com/office/drawing/2014/main" id="{D3582AF6-DE35-4662-FC77-B6AC4E925716}"/>
              </a:ext>
            </a:extLst>
          </p:cNvPr>
          <p:cNvPicPr>
            <a:picLocks noChangeAspect="1"/>
          </p:cNvPicPr>
          <p:nvPr/>
        </p:nvPicPr>
        <p:blipFill>
          <a:blip r:embed="rId4"/>
          <a:stretch>
            <a:fillRect/>
          </a:stretch>
        </p:blipFill>
        <p:spPr>
          <a:xfrm>
            <a:off x="752400" y="1177200"/>
            <a:ext cx="4697552" cy="2556000"/>
          </a:xfrm>
          <a:prstGeom prst="rect">
            <a:avLst/>
          </a:prstGeom>
        </p:spPr>
      </p:pic>
      <p:sp>
        <p:nvSpPr>
          <p:cNvPr id="11" name="テキスト ボックス 10">
            <a:extLst>
              <a:ext uri="{FF2B5EF4-FFF2-40B4-BE49-F238E27FC236}">
                <a16:creationId xmlns:a16="http://schemas.microsoft.com/office/drawing/2014/main" id="{EEA3748C-0D4F-6759-F720-89942D4CAF66}"/>
              </a:ext>
            </a:extLst>
          </p:cNvPr>
          <p:cNvSpPr txBox="1"/>
          <p:nvPr/>
        </p:nvSpPr>
        <p:spPr>
          <a:xfrm>
            <a:off x="8232058" y="3694601"/>
            <a:ext cx="1963994" cy="369332"/>
          </a:xfrm>
          <a:prstGeom prst="rect">
            <a:avLst/>
          </a:prstGeom>
          <a:noFill/>
        </p:spPr>
        <p:txBody>
          <a:bodyPr wrap="square" rtlCol="0">
            <a:spAutoFit/>
          </a:bodyPr>
          <a:lstStyle/>
          <a:p>
            <a:pPr algn="ctr"/>
            <a:r>
              <a:rPr kumimoji="1" lang="ja-JP" altLang="en-US"/>
              <a:t>図</a:t>
            </a:r>
            <a:r>
              <a:rPr kumimoji="1" lang="en-US" altLang="ja-JP"/>
              <a:t>11 TX</a:t>
            </a:r>
            <a:r>
              <a:rPr kumimoji="1" lang="ja-JP" altLang="en-US"/>
              <a:t>分散</a:t>
            </a:r>
          </a:p>
        </p:txBody>
      </p:sp>
      <p:sp>
        <p:nvSpPr>
          <p:cNvPr id="18" name="テキスト ボックス 17">
            <a:extLst>
              <a:ext uri="{FF2B5EF4-FFF2-40B4-BE49-F238E27FC236}">
                <a16:creationId xmlns:a16="http://schemas.microsoft.com/office/drawing/2014/main" id="{A2551115-A636-9AE5-A639-DC4E278E558F}"/>
              </a:ext>
            </a:extLst>
          </p:cNvPr>
          <p:cNvSpPr txBox="1"/>
          <p:nvPr/>
        </p:nvSpPr>
        <p:spPr>
          <a:xfrm>
            <a:off x="5005517" y="6116509"/>
            <a:ext cx="2180966" cy="369332"/>
          </a:xfrm>
          <a:prstGeom prst="rect">
            <a:avLst/>
          </a:prstGeom>
          <a:noFill/>
        </p:spPr>
        <p:txBody>
          <a:bodyPr wrap="square" rtlCol="0">
            <a:spAutoFit/>
          </a:bodyPr>
          <a:lstStyle/>
          <a:p>
            <a:pPr algn="ctr"/>
            <a:r>
              <a:rPr kumimoji="1" lang="ja-JP" altLang="en-US"/>
              <a:t>図</a:t>
            </a:r>
            <a:r>
              <a:rPr kumimoji="1" lang="en-US" altLang="ja-JP"/>
              <a:t>12</a:t>
            </a:r>
            <a:r>
              <a:rPr kumimoji="1" lang="ja-JP" altLang="en-US"/>
              <a:t> </a:t>
            </a:r>
            <a:r>
              <a:rPr kumimoji="1" lang="en-US" altLang="ja-JP"/>
              <a:t>TX</a:t>
            </a:r>
            <a:r>
              <a:rPr kumimoji="1" lang="ja-JP" altLang="en-US"/>
              <a:t>変動係数</a:t>
            </a:r>
            <a:r>
              <a:rPr kumimoji="1" lang="en-US" altLang="ja-JP"/>
              <a:t> </a:t>
            </a:r>
            <a:endParaRPr kumimoji="1" lang="ja-JP" altLang="en-US"/>
          </a:p>
        </p:txBody>
      </p:sp>
    </p:spTree>
    <p:extLst>
      <p:ext uri="{BB962C8B-B14F-4D97-AF65-F5344CB8AC3E}">
        <p14:creationId xmlns:p14="http://schemas.microsoft.com/office/powerpoint/2010/main" val="1936399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テーブル が含まれている画像&#10;&#10;自動的に生成された説明">
            <a:extLst>
              <a:ext uri="{FF2B5EF4-FFF2-40B4-BE49-F238E27FC236}">
                <a16:creationId xmlns:a16="http://schemas.microsoft.com/office/drawing/2014/main" id="{77279507-2D9E-3655-A3E6-757950A3845C}"/>
              </a:ext>
            </a:extLst>
          </p:cNvPr>
          <p:cNvPicPr>
            <a:picLocks noChangeAspect="1"/>
          </p:cNvPicPr>
          <p:nvPr/>
        </p:nvPicPr>
        <p:blipFill>
          <a:blip r:embed="rId2"/>
          <a:stretch>
            <a:fillRect/>
          </a:stretch>
        </p:blipFill>
        <p:spPr>
          <a:xfrm>
            <a:off x="3700800" y="3690000"/>
            <a:ext cx="4755315" cy="2556000"/>
          </a:xfrm>
          <a:prstGeom prst="rect">
            <a:avLst/>
          </a:prstGeom>
        </p:spPr>
      </p:pic>
      <p:pic>
        <p:nvPicPr>
          <p:cNvPr id="10" name="図 9" descr="テーブル&#10;&#10;自動的に生成された説明">
            <a:extLst>
              <a:ext uri="{FF2B5EF4-FFF2-40B4-BE49-F238E27FC236}">
                <a16:creationId xmlns:a16="http://schemas.microsoft.com/office/drawing/2014/main" id="{F6D8B6FB-C09A-EA37-EAB5-61966D31FF82}"/>
              </a:ext>
            </a:extLst>
          </p:cNvPr>
          <p:cNvPicPr>
            <a:picLocks noChangeAspect="1"/>
          </p:cNvPicPr>
          <p:nvPr/>
        </p:nvPicPr>
        <p:blipFill>
          <a:blip r:embed="rId3"/>
          <a:stretch>
            <a:fillRect/>
          </a:stretch>
        </p:blipFill>
        <p:spPr>
          <a:xfrm>
            <a:off x="6649200" y="1177200"/>
            <a:ext cx="4697552" cy="2556000"/>
          </a:xfrm>
          <a:prstGeom prst="rect">
            <a:avLst/>
          </a:prstGeom>
        </p:spPr>
      </p:pic>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p:txBody>
          <a:bodyPr/>
          <a:lstStyle/>
          <a:p>
            <a:fld id="{A65A5C87-DF58-40C8-B092-1DE63DB4547E}" type="slidenum">
              <a:rPr lang="en-US" altLang="ja-JP" noProof="0" smtClean="0"/>
              <a:pPr/>
              <a:t>8</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426204"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1</a:t>
            </a:r>
            <a:r>
              <a:rPr kumimoji="1" lang="ja-JP" altLang="en-US" sz="3200">
                <a:solidFill>
                  <a:srgbClr val="2F7C75"/>
                </a:solidFill>
              </a:rPr>
              <a:t>　テレビ番組の視聴率を分析し、特徴を可視化する</a:t>
            </a:r>
          </a:p>
        </p:txBody>
      </p:sp>
      <p:sp>
        <p:nvSpPr>
          <p:cNvPr id="16" name="テキスト ボックス 15">
            <a:extLst>
              <a:ext uri="{FF2B5EF4-FFF2-40B4-BE49-F238E27FC236}">
                <a16:creationId xmlns:a16="http://schemas.microsoft.com/office/drawing/2014/main" id="{C01D2806-9EFA-2336-DB30-EC89E1C1085B}"/>
              </a:ext>
            </a:extLst>
          </p:cNvPr>
          <p:cNvSpPr txBox="1"/>
          <p:nvPr/>
        </p:nvSpPr>
        <p:spPr>
          <a:xfrm>
            <a:off x="1800000" y="3693104"/>
            <a:ext cx="1800000" cy="369332"/>
          </a:xfrm>
          <a:prstGeom prst="rect">
            <a:avLst/>
          </a:prstGeom>
          <a:noFill/>
        </p:spPr>
        <p:txBody>
          <a:bodyPr wrap="square" rtlCol="0">
            <a:spAutoFit/>
          </a:bodyPr>
          <a:lstStyle/>
          <a:p>
            <a:pPr algn="ctr"/>
            <a:r>
              <a:rPr kumimoji="1" lang="ja-JP" altLang="en-US"/>
              <a:t>図</a:t>
            </a:r>
            <a:r>
              <a:rPr kumimoji="1" lang="en-US" altLang="ja-JP"/>
              <a:t>13 CX</a:t>
            </a:r>
            <a:r>
              <a:rPr kumimoji="1" lang="ja-JP" altLang="en-US"/>
              <a:t>平均</a:t>
            </a:r>
          </a:p>
        </p:txBody>
      </p:sp>
      <p:pic>
        <p:nvPicPr>
          <p:cNvPr id="11" name="図 10" descr="テーブル が含まれている画像&#10;&#10;自動的に生成された説明">
            <a:extLst>
              <a:ext uri="{FF2B5EF4-FFF2-40B4-BE49-F238E27FC236}">
                <a16:creationId xmlns:a16="http://schemas.microsoft.com/office/drawing/2014/main" id="{847106E7-4033-560E-5869-6A9549C24FDD}"/>
              </a:ext>
            </a:extLst>
          </p:cNvPr>
          <p:cNvPicPr>
            <a:picLocks noChangeAspect="1"/>
          </p:cNvPicPr>
          <p:nvPr/>
        </p:nvPicPr>
        <p:blipFill>
          <a:blip r:embed="rId4"/>
          <a:stretch>
            <a:fillRect/>
          </a:stretch>
        </p:blipFill>
        <p:spPr>
          <a:xfrm>
            <a:off x="752400" y="1177200"/>
            <a:ext cx="4697552" cy="2556000"/>
          </a:xfrm>
          <a:prstGeom prst="rect">
            <a:avLst/>
          </a:prstGeom>
        </p:spPr>
      </p:pic>
      <p:sp>
        <p:nvSpPr>
          <p:cNvPr id="12" name="テキスト ボックス 11">
            <a:extLst>
              <a:ext uri="{FF2B5EF4-FFF2-40B4-BE49-F238E27FC236}">
                <a16:creationId xmlns:a16="http://schemas.microsoft.com/office/drawing/2014/main" id="{88DCB52B-853F-87D2-FD8C-FBADE435FD3D}"/>
              </a:ext>
            </a:extLst>
          </p:cNvPr>
          <p:cNvSpPr txBox="1"/>
          <p:nvPr/>
        </p:nvSpPr>
        <p:spPr>
          <a:xfrm>
            <a:off x="8232058" y="3694601"/>
            <a:ext cx="1963994" cy="369332"/>
          </a:xfrm>
          <a:prstGeom prst="rect">
            <a:avLst/>
          </a:prstGeom>
          <a:noFill/>
        </p:spPr>
        <p:txBody>
          <a:bodyPr wrap="square" rtlCol="0">
            <a:spAutoFit/>
          </a:bodyPr>
          <a:lstStyle/>
          <a:p>
            <a:pPr algn="ctr"/>
            <a:r>
              <a:rPr kumimoji="1" lang="ja-JP" altLang="en-US"/>
              <a:t>図</a:t>
            </a:r>
            <a:r>
              <a:rPr kumimoji="1" lang="en-US" altLang="ja-JP"/>
              <a:t>14 CX</a:t>
            </a:r>
            <a:r>
              <a:rPr kumimoji="1" lang="ja-JP" altLang="en-US"/>
              <a:t>分散</a:t>
            </a:r>
          </a:p>
        </p:txBody>
      </p:sp>
      <p:sp>
        <p:nvSpPr>
          <p:cNvPr id="19" name="テキスト ボックス 18">
            <a:extLst>
              <a:ext uri="{FF2B5EF4-FFF2-40B4-BE49-F238E27FC236}">
                <a16:creationId xmlns:a16="http://schemas.microsoft.com/office/drawing/2014/main" id="{67713C7E-7E6F-2134-6DA0-68655A73681F}"/>
              </a:ext>
            </a:extLst>
          </p:cNvPr>
          <p:cNvSpPr txBox="1"/>
          <p:nvPr/>
        </p:nvSpPr>
        <p:spPr>
          <a:xfrm>
            <a:off x="5005517" y="6116509"/>
            <a:ext cx="2180966" cy="369332"/>
          </a:xfrm>
          <a:prstGeom prst="rect">
            <a:avLst/>
          </a:prstGeom>
          <a:noFill/>
        </p:spPr>
        <p:txBody>
          <a:bodyPr wrap="square" rtlCol="0">
            <a:spAutoFit/>
          </a:bodyPr>
          <a:lstStyle/>
          <a:p>
            <a:pPr algn="ctr"/>
            <a:r>
              <a:rPr kumimoji="1" lang="ja-JP" altLang="en-US"/>
              <a:t>図</a:t>
            </a:r>
            <a:r>
              <a:rPr kumimoji="1" lang="en-US" altLang="ja-JP"/>
              <a:t>15</a:t>
            </a:r>
            <a:r>
              <a:rPr kumimoji="1" lang="ja-JP" altLang="en-US"/>
              <a:t> </a:t>
            </a:r>
            <a:r>
              <a:rPr kumimoji="1" lang="en-US" altLang="ja-JP"/>
              <a:t>CX</a:t>
            </a:r>
            <a:r>
              <a:rPr kumimoji="1" lang="ja-JP" altLang="en-US"/>
              <a:t>変動係数</a:t>
            </a:r>
            <a:r>
              <a:rPr kumimoji="1" lang="en-US" altLang="ja-JP"/>
              <a:t> </a:t>
            </a:r>
            <a:endParaRPr kumimoji="1" lang="ja-JP" altLang="en-US"/>
          </a:p>
        </p:txBody>
      </p:sp>
    </p:spTree>
    <p:extLst>
      <p:ext uri="{BB962C8B-B14F-4D97-AF65-F5344CB8AC3E}">
        <p14:creationId xmlns:p14="http://schemas.microsoft.com/office/powerpoint/2010/main" val="450518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descr="テーブル&#10;&#10;自動的に生成された説明">
            <a:extLst>
              <a:ext uri="{FF2B5EF4-FFF2-40B4-BE49-F238E27FC236}">
                <a16:creationId xmlns:a16="http://schemas.microsoft.com/office/drawing/2014/main" id="{30C42962-398E-FC7D-EB72-DF5243118730}"/>
              </a:ext>
            </a:extLst>
          </p:cNvPr>
          <p:cNvPicPr>
            <a:picLocks noChangeAspect="1"/>
          </p:cNvPicPr>
          <p:nvPr/>
        </p:nvPicPr>
        <p:blipFill>
          <a:blip r:embed="rId2"/>
          <a:stretch>
            <a:fillRect/>
          </a:stretch>
        </p:blipFill>
        <p:spPr>
          <a:xfrm>
            <a:off x="3700800" y="3690000"/>
            <a:ext cx="4755315" cy="2556000"/>
          </a:xfrm>
          <a:prstGeom prst="rect">
            <a:avLst/>
          </a:prstGeom>
        </p:spPr>
      </p:pic>
      <p:pic>
        <p:nvPicPr>
          <p:cNvPr id="15" name="図 14" descr="テーブル&#10;&#10;自動的に生成された説明">
            <a:extLst>
              <a:ext uri="{FF2B5EF4-FFF2-40B4-BE49-F238E27FC236}">
                <a16:creationId xmlns:a16="http://schemas.microsoft.com/office/drawing/2014/main" id="{3F75FE45-1C0F-9B31-3FC2-649CC46F3308}"/>
              </a:ext>
            </a:extLst>
          </p:cNvPr>
          <p:cNvPicPr>
            <a:picLocks noChangeAspect="1"/>
          </p:cNvPicPr>
          <p:nvPr/>
        </p:nvPicPr>
        <p:blipFill>
          <a:blip r:embed="rId3"/>
          <a:stretch>
            <a:fillRect/>
          </a:stretch>
        </p:blipFill>
        <p:spPr>
          <a:xfrm>
            <a:off x="6649200" y="1177200"/>
            <a:ext cx="4736542" cy="2556000"/>
          </a:xfrm>
          <a:prstGeom prst="rect">
            <a:avLst/>
          </a:prstGeom>
        </p:spPr>
      </p:pic>
      <p:sp>
        <p:nvSpPr>
          <p:cNvPr id="2" name="日付プレースホルダー 1">
            <a:extLst>
              <a:ext uri="{FF2B5EF4-FFF2-40B4-BE49-F238E27FC236}">
                <a16:creationId xmlns:a16="http://schemas.microsoft.com/office/drawing/2014/main" id="{3429B0D3-E4DC-B727-984D-BABC9B09AA4F}"/>
              </a:ext>
            </a:extLst>
          </p:cNvPr>
          <p:cNvSpPr>
            <a:spLocks noGrp="1"/>
          </p:cNvSpPr>
          <p:nvPr>
            <p:ph type="dt" sz="half" idx="10"/>
          </p:nvPr>
        </p:nvSpPr>
        <p:spPr/>
        <p:txBody>
          <a:bodyPr/>
          <a:lstStyle/>
          <a:p>
            <a:r>
              <a:rPr lang="en-US" altLang="ja-JP" noProof="0"/>
              <a:t>2024/09/20</a:t>
            </a:r>
            <a:endParaRPr lang="ja-JP" altLang="en-US" noProof="0">
              <a:latin typeface="Meiryo UI" panose="020B0604030504040204" pitchFamily="50" charset="-128"/>
              <a:ea typeface="Meiryo UI" panose="020B0604030504040204" pitchFamily="50" charset="-128"/>
            </a:endParaRPr>
          </a:p>
        </p:txBody>
      </p:sp>
      <p:sp>
        <p:nvSpPr>
          <p:cNvPr id="3" name="フッター プレースホルダー 2">
            <a:extLst>
              <a:ext uri="{FF2B5EF4-FFF2-40B4-BE49-F238E27FC236}">
                <a16:creationId xmlns:a16="http://schemas.microsoft.com/office/drawing/2014/main" id="{7CC96F4D-CD4E-8E91-602D-2622CD540662}"/>
              </a:ext>
            </a:extLst>
          </p:cNvPr>
          <p:cNvSpPr>
            <a:spLocks noGrp="1"/>
          </p:cNvSpPr>
          <p:nvPr>
            <p:ph type="ftr" sz="quarter" idx="11"/>
          </p:nvPr>
        </p:nvSpPr>
        <p:spPr/>
        <p:txBody>
          <a:bodyPr/>
          <a:lstStyle/>
          <a:p>
            <a:pPr algn="ctr"/>
            <a:r>
              <a:rPr kumimoji="1" lang="ja-JP" altLang="en-US" sz="1200">
                <a:solidFill>
                  <a:srgbClr val="2F7C75"/>
                </a:solidFill>
                <a:latin typeface="Meiryo UI" panose="020B0604030504040204" pitchFamily="50" charset="-128"/>
                <a:ea typeface="Meiryo UI" panose="020B0604030504040204" pitchFamily="50" charset="-128"/>
              </a:rPr>
              <a:t>数理・データサイエンス・</a:t>
            </a:r>
            <a:r>
              <a:rPr kumimoji="1" lang="en-US" altLang="ja-JP" sz="1200">
                <a:solidFill>
                  <a:srgbClr val="2F7C75"/>
                </a:solidFill>
                <a:latin typeface="Meiryo UI" panose="020B0604030504040204" pitchFamily="50" charset="-128"/>
                <a:ea typeface="Meiryo UI" panose="020B0604030504040204" pitchFamily="50" charset="-128"/>
              </a:rPr>
              <a:t>AI</a:t>
            </a:r>
            <a:r>
              <a:rPr kumimoji="1" lang="ja-JP" altLang="en-US" sz="1200">
                <a:solidFill>
                  <a:srgbClr val="2F7C75"/>
                </a:solidFill>
                <a:latin typeface="Meiryo UI" panose="020B0604030504040204" pitchFamily="50" charset="-128"/>
                <a:ea typeface="Meiryo UI" panose="020B0604030504040204" pitchFamily="50" charset="-128"/>
              </a:rPr>
              <a:t>活用</a:t>
            </a:r>
            <a:r>
              <a:rPr kumimoji="1" lang="en-US" altLang="ja-JP" sz="1200">
                <a:solidFill>
                  <a:srgbClr val="2F7C75"/>
                </a:solidFill>
                <a:latin typeface="Meiryo UI" panose="020B0604030504040204" pitchFamily="50" charset="-128"/>
                <a:ea typeface="Meiryo UI" panose="020B0604030504040204" pitchFamily="50" charset="-128"/>
              </a:rPr>
              <a:t>PBL</a:t>
            </a:r>
          </a:p>
        </p:txBody>
      </p:sp>
      <p:sp>
        <p:nvSpPr>
          <p:cNvPr id="4" name="スライド番号プレースホルダー 3">
            <a:extLst>
              <a:ext uri="{FF2B5EF4-FFF2-40B4-BE49-F238E27FC236}">
                <a16:creationId xmlns:a16="http://schemas.microsoft.com/office/drawing/2014/main" id="{7E7A4784-3D57-6DC8-310D-2ADFA4989831}"/>
              </a:ext>
            </a:extLst>
          </p:cNvPr>
          <p:cNvSpPr>
            <a:spLocks noGrp="1"/>
          </p:cNvSpPr>
          <p:nvPr>
            <p:ph type="sldNum" sz="quarter" idx="12"/>
          </p:nvPr>
        </p:nvSpPr>
        <p:spPr/>
        <p:txBody>
          <a:bodyPr/>
          <a:lstStyle/>
          <a:p>
            <a:fld id="{A65A5C87-DF58-40C8-B092-1DE63DB4547E}" type="slidenum">
              <a:rPr lang="en-US" altLang="ja-JP" noProof="0" smtClean="0"/>
              <a:pPr/>
              <a:t>9</a:t>
            </a:fld>
            <a:endParaRPr lang="ja-JP" altLang="en-US" noProof="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901038D9-FBD6-36B7-6294-6BA5CF43EF64}"/>
              </a:ext>
            </a:extLst>
          </p:cNvPr>
          <p:cNvSpPr txBox="1"/>
          <p:nvPr/>
        </p:nvSpPr>
        <p:spPr>
          <a:xfrm>
            <a:off x="426204" y="281671"/>
            <a:ext cx="11467411" cy="584775"/>
          </a:xfrm>
          <a:prstGeom prst="rect">
            <a:avLst/>
          </a:prstGeom>
          <a:noFill/>
        </p:spPr>
        <p:txBody>
          <a:bodyPr wrap="square" rtlCol="0">
            <a:spAutoFit/>
          </a:bodyPr>
          <a:lstStyle/>
          <a:p>
            <a:r>
              <a:rPr kumimoji="1" lang="ja-JP" altLang="en-US" sz="3200">
                <a:solidFill>
                  <a:srgbClr val="2F7C75"/>
                </a:solidFill>
              </a:rPr>
              <a:t>課題</a:t>
            </a:r>
            <a:r>
              <a:rPr kumimoji="1" lang="en-US" altLang="ja-JP" sz="3200">
                <a:solidFill>
                  <a:srgbClr val="2F7C75"/>
                </a:solidFill>
              </a:rPr>
              <a:t>1</a:t>
            </a:r>
            <a:r>
              <a:rPr kumimoji="1" lang="ja-JP" altLang="en-US" sz="3200">
                <a:solidFill>
                  <a:srgbClr val="2F7C75"/>
                </a:solidFill>
              </a:rPr>
              <a:t>　テレビ番組の視聴率を分析し、特徴を可視化する</a:t>
            </a:r>
          </a:p>
        </p:txBody>
      </p:sp>
      <p:sp>
        <p:nvSpPr>
          <p:cNvPr id="14" name="テキスト ボックス 13">
            <a:extLst>
              <a:ext uri="{FF2B5EF4-FFF2-40B4-BE49-F238E27FC236}">
                <a16:creationId xmlns:a16="http://schemas.microsoft.com/office/drawing/2014/main" id="{A91775F2-A520-2929-D753-417968D8418E}"/>
              </a:ext>
            </a:extLst>
          </p:cNvPr>
          <p:cNvSpPr txBox="1"/>
          <p:nvPr/>
        </p:nvSpPr>
        <p:spPr>
          <a:xfrm>
            <a:off x="1800000" y="3693104"/>
            <a:ext cx="1800000" cy="369332"/>
          </a:xfrm>
          <a:prstGeom prst="rect">
            <a:avLst/>
          </a:prstGeom>
          <a:noFill/>
        </p:spPr>
        <p:txBody>
          <a:bodyPr wrap="square" rtlCol="0">
            <a:spAutoFit/>
          </a:bodyPr>
          <a:lstStyle/>
          <a:p>
            <a:pPr algn="ctr"/>
            <a:r>
              <a:rPr kumimoji="1" lang="ja-JP" altLang="en-US"/>
              <a:t>図</a:t>
            </a:r>
            <a:r>
              <a:rPr kumimoji="1" lang="en-US" altLang="ja-JP"/>
              <a:t>16 EX</a:t>
            </a:r>
            <a:r>
              <a:rPr kumimoji="1" lang="ja-JP" altLang="en-US"/>
              <a:t>平均</a:t>
            </a:r>
          </a:p>
        </p:txBody>
      </p:sp>
      <p:pic>
        <p:nvPicPr>
          <p:cNvPr id="7" name="図 6" descr="テーブル が含まれている画像&#10;&#10;自動的に生成された説明">
            <a:extLst>
              <a:ext uri="{FF2B5EF4-FFF2-40B4-BE49-F238E27FC236}">
                <a16:creationId xmlns:a16="http://schemas.microsoft.com/office/drawing/2014/main" id="{A0CCC9FA-A0D4-E071-80CF-714730EC0F6B}"/>
              </a:ext>
            </a:extLst>
          </p:cNvPr>
          <p:cNvPicPr>
            <a:picLocks noChangeAspect="1"/>
          </p:cNvPicPr>
          <p:nvPr/>
        </p:nvPicPr>
        <p:blipFill>
          <a:blip r:embed="rId4"/>
          <a:stretch>
            <a:fillRect/>
          </a:stretch>
        </p:blipFill>
        <p:spPr>
          <a:xfrm>
            <a:off x="752400" y="1177200"/>
            <a:ext cx="4737775" cy="2556000"/>
          </a:xfrm>
          <a:prstGeom prst="rect">
            <a:avLst/>
          </a:prstGeom>
        </p:spPr>
      </p:pic>
      <p:sp>
        <p:nvSpPr>
          <p:cNvPr id="10" name="テキスト ボックス 9">
            <a:extLst>
              <a:ext uri="{FF2B5EF4-FFF2-40B4-BE49-F238E27FC236}">
                <a16:creationId xmlns:a16="http://schemas.microsoft.com/office/drawing/2014/main" id="{3DF95454-A292-84CF-7CE9-FE2760962F46}"/>
              </a:ext>
            </a:extLst>
          </p:cNvPr>
          <p:cNvSpPr txBox="1"/>
          <p:nvPr/>
        </p:nvSpPr>
        <p:spPr>
          <a:xfrm>
            <a:off x="5005517" y="6116509"/>
            <a:ext cx="2180966" cy="369332"/>
          </a:xfrm>
          <a:prstGeom prst="rect">
            <a:avLst/>
          </a:prstGeom>
          <a:noFill/>
        </p:spPr>
        <p:txBody>
          <a:bodyPr wrap="square" rtlCol="0">
            <a:spAutoFit/>
          </a:bodyPr>
          <a:lstStyle/>
          <a:p>
            <a:pPr algn="ctr"/>
            <a:r>
              <a:rPr kumimoji="1" lang="ja-JP" altLang="en-US"/>
              <a:t>図</a:t>
            </a:r>
            <a:r>
              <a:rPr kumimoji="1" lang="en-US" altLang="ja-JP"/>
              <a:t>18</a:t>
            </a:r>
            <a:r>
              <a:rPr kumimoji="1" lang="ja-JP" altLang="en-US"/>
              <a:t> </a:t>
            </a:r>
            <a:r>
              <a:rPr kumimoji="1" lang="en-US" altLang="ja-JP"/>
              <a:t>EX</a:t>
            </a:r>
            <a:r>
              <a:rPr kumimoji="1" lang="ja-JP" altLang="en-US"/>
              <a:t>変動係数</a:t>
            </a:r>
            <a:r>
              <a:rPr kumimoji="1" lang="en-US" altLang="ja-JP"/>
              <a:t> </a:t>
            </a:r>
            <a:endParaRPr kumimoji="1" lang="ja-JP" altLang="en-US"/>
          </a:p>
        </p:txBody>
      </p:sp>
      <p:sp>
        <p:nvSpPr>
          <p:cNvPr id="18" name="テキスト ボックス 17">
            <a:extLst>
              <a:ext uri="{FF2B5EF4-FFF2-40B4-BE49-F238E27FC236}">
                <a16:creationId xmlns:a16="http://schemas.microsoft.com/office/drawing/2014/main" id="{B0BBB3AF-C77A-ED24-95AE-3E28E656B215}"/>
              </a:ext>
            </a:extLst>
          </p:cNvPr>
          <p:cNvSpPr txBox="1"/>
          <p:nvPr/>
        </p:nvSpPr>
        <p:spPr>
          <a:xfrm>
            <a:off x="8232058" y="3694601"/>
            <a:ext cx="1963994" cy="369332"/>
          </a:xfrm>
          <a:prstGeom prst="rect">
            <a:avLst/>
          </a:prstGeom>
          <a:noFill/>
        </p:spPr>
        <p:txBody>
          <a:bodyPr wrap="square" rtlCol="0">
            <a:spAutoFit/>
          </a:bodyPr>
          <a:lstStyle/>
          <a:p>
            <a:pPr algn="ctr"/>
            <a:r>
              <a:rPr kumimoji="1" lang="ja-JP" altLang="en-US" dirty="0"/>
              <a:t>図</a:t>
            </a:r>
            <a:r>
              <a:rPr kumimoji="1" lang="en-US" altLang="ja-JP" dirty="0"/>
              <a:t>17 EX</a:t>
            </a:r>
            <a:r>
              <a:rPr kumimoji="1" lang="ja-JP" altLang="en-US" dirty="0"/>
              <a:t>分散</a:t>
            </a:r>
          </a:p>
        </p:txBody>
      </p:sp>
    </p:spTree>
    <p:extLst>
      <p:ext uri="{BB962C8B-B14F-4D97-AF65-F5344CB8AC3E}">
        <p14:creationId xmlns:p14="http://schemas.microsoft.com/office/powerpoint/2010/main" val="3477475312"/>
      </p:ext>
    </p:extLst>
  </p:cSld>
  <p:clrMapOvr>
    <a:masterClrMapping/>
  </p:clrMapOvr>
</p:sld>
</file>

<file path=ppt/theme/theme1.xml><?xml version="1.0" encoding="utf-8"?>
<a:theme xmlns:a="http://schemas.openxmlformats.org/drawingml/2006/main" name="AccentBoxVTI">
  <a:themeElements>
    <a:clrScheme name="研究室">
      <a:dk1>
        <a:srgbClr val="000000"/>
      </a:dk1>
      <a:lt1>
        <a:srgbClr val="FFFFFF"/>
      </a:lt1>
      <a:dk2>
        <a:srgbClr val="BDD7D6"/>
      </a:dk2>
      <a:lt2>
        <a:srgbClr val="4B9D96"/>
      </a:lt2>
      <a:accent1>
        <a:srgbClr val="FFFFFF"/>
      </a:accent1>
      <a:accent2>
        <a:srgbClr val="F4E500"/>
      </a:accent2>
      <a:accent3>
        <a:srgbClr val="C00000"/>
      </a:accent3>
      <a:accent4>
        <a:srgbClr val="0F9ED5"/>
      </a:accent4>
      <a:accent5>
        <a:srgbClr val="4B9D96"/>
      </a:accent5>
      <a:accent6>
        <a:srgbClr val="2F7C75"/>
      </a:accent6>
      <a:hlink>
        <a:srgbClr val="467886"/>
      </a:hlink>
      <a:folHlink>
        <a:srgbClr val="96607D"/>
      </a:folHlink>
    </a:clrScheme>
    <a:fontScheme name="ユーザー定義 1">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 プレゼンテーション" id="{DEFA2498-BF99-42A0-8F7C-22844BE2AE7F}" vid="{84ED40D3-3580-464C-919E-889A13E665FE}"/>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3CA359032563C429989EA8D584B28D1" ma:contentTypeVersion="4" ma:contentTypeDescription="新しいドキュメントを作成します。" ma:contentTypeScope="" ma:versionID="4cd2f87f13a0bbcde4a777ad3c0e59b1">
  <xsd:schema xmlns:xsd="http://www.w3.org/2001/XMLSchema" xmlns:xs="http://www.w3.org/2001/XMLSchema" xmlns:p="http://schemas.microsoft.com/office/2006/metadata/properties" xmlns:ns2="0ccceb22-8ceb-4e1c-a778-1924f81a4226" targetNamespace="http://schemas.microsoft.com/office/2006/metadata/properties" ma:root="true" ma:fieldsID="78e186497dd3a00fe0761159bf6abfdf" ns2:_="">
    <xsd:import namespace="0ccceb22-8ceb-4e1c-a778-1924f81a422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cceb22-8ceb-4e1c-a778-1924f81a42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83AF1D0-3E41-48BD-B74E-053BB41C7987}">
  <ds:schemaRefs>
    <ds:schemaRef ds:uri="0ccceb22-8ceb-4e1c-a778-1924f81a422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927DC71-2909-427C-BDB0-3E47E2101517}">
  <ds:schemaRefs>
    <ds:schemaRef ds:uri="http://schemas.microsoft.com/sharepoint/v3/contenttype/forms"/>
  </ds:schemaRefs>
</ds:datastoreItem>
</file>

<file path=customXml/itemProps3.xml><?xml version="1.0" encoding="utf-8"?>
<ds:datastoreItem xmlns:ds="http://schemas.openxmlformats.org/officeDocument/2006/customXml" ds:itemID="{290D7697-8E53-4EA8-8CBB-9C19575257BF}">
  <ds:schemaRefs>
    <ds:schemaRef ds:uri="http://schemas.microsoft.com/office/2006/metadata/properties"/>
    <ds:schemaRef ds:uri="http://www.w3.org/XML/1998/namespace"/>
    <ds:schemaRef ds:uri="http://purl.org/dc/terms/"/>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0ccceb22-8ceb-4e1c-a778-1924f81a4226"/>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0</TotalTime>
  <Words>3997</Words>
  <Application>Microsoft Office PowerPoint</Application>
  <PresentationFormat>ワイド画面</PresentationFormat>
  <Paragraphs>445</Paragraphs>
  <Slides>27</Slides>
  <Notes>18</Notes>
  <HiddenSlides>2</HiddenSlides>
  <MMClips>0</MMClips>
  <ScaleCrop>false</ScaleCrop>
  <HeadingPairs>
    <vt:vector size="6" baseType="variant">
      <vt:variant>
        <vt:lpstr>使用されているフォント</vt:lpstr>
      </vt:variant>
      <vt:variant>
        <vt:i4>2</vt:i4>
      </vt:variant>
      <vt:variant>
        <vt:lpstr>テーマ</vt:lpstr>
      </vt:variant>
      <vt:variant>
        <vt:i4>1</vt:i4>
      </vt:variant>
      <vt:variant>
        <vt:lpstr>スライド タイトル</vt:lpstr>
      </vt:variant>
      <vt:variant>
        <vt:i4>27</vt:i4>
      </vt:variant>
    </vt:vector>
  </HeadingPairs>
  <TitlesOfParts>
    <vt:vector size="30" baseType="lpstr">
      <vt:lpstr>Meiryo UI</vt:lpstr>
      <vt:lpstr>Arial</vt:lpstr>
      <vt:lpstr>AccentBoxVTI</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山本　桐輝</dc:creator>
  <cp:lastModifiedBy>村井　源太</cp:lastModifiedBy>
  <cp:revision>1</cp:revision>
  <dcterms:created xsi:type="dcterms:W3CDTF">2024-08-17T03:30:15Z</dcterms:created>
  <dcterms:modified xsi:type="dcterms:W3CDTF">2024-09-20T06:28:44Z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0x01010043CA359032563C429989EA8D584B28D1</vt:lpwstr>
  </property>
</Properties>
</file>